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2798" r:id="rId3"/>
    <p:sldId id="22698" r:id="rId4"/>
    <p:sldId id="22699" r:id="rId5"/>
    <p:sldId id="22700" r:id="rId6"/>
    <p:sldId id="22778" r:id="rId7"/>
    <p:sldId id="22779" r:id="rId8"/>
    <p:sldId id="22701" r:id="rId9"/>
    <p:sldId id="22706" r:id="rId10"/>
    <p:sldId id="22707" r:id="rId11"/>
    <p:sldId id="22708" r:id="rId12"/>
    <p:sldId id="22709" r:id="rId13"/>
    <p:sldId id="22761" r:id="rId14"/>
    <p:sldId id="22780" r:id="rId15"/>
    <p:sldId id="22781" r:id="rId16"/>
    <p:sldId id="343" r:id="rId17"/>
    <p:sldId id="22776" r:id="rId18"/>
    <p:sldId id="22777" r:id="rId19"/>
    <p:sldId id="22711" r:id="rId20"/>
    <p:sldId id="22712" r:id="rId21"/>
    <p:sldId id="22626" r:id="rId22"/>
    <p:sldId id="22627" r:id="rId23"/>
    <p:sldId id="22628" r:id="rId24"/>
    <p:sldId id="22629" r:id="rId25"/>
    <p:sldId id="22441" r:id="rId26"/>
    <p:sldId id="22693" r:id="rId27"/>
    <p:sldId id="22631" r:id="rId28"/>
    <p:sldId id="22713" r:id="rId29"/>
    <p:sldId id="22714" r:id="rId30"/>
    <p:sldId id="22715" r:id="rId31"/>
    <p:sldId id="22691" r:id="rId32"/>
    <p:sldId id="22632" r:id="rId33"/>
    <p:sldId id="22630" r:id="rId34"/>
    <p:sldId id="22633" r:id="rId35"/>
    <p:sldId id="22684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76B8"/>
    <a:srgbClr val="8397AF"/>
    <a:srgbClr val="5A7E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FC8233-A25F-481B-8F2D-E4AD6FF64103}" v="1" dt="2023-02-26T09:21:23.6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267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7" d="100"/>
        <a:sy n="107" d="100"/>
      </p:scale>
      <p:origin x="0" y="-871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호진" userId="e7b51f9e24c37788" providerId="LiveId" clId="{05FC8233-A25F-481B-8F2D-E4AD6FF64103}"/>
    <pc:docChg chg="modSld">
      <pc:chgData name="이 호진" userId="e7b51f9e24c37788" providerId="LiveId" clId="{05FC8233-A25F-481B-8F2D-E4AD6FF64103}" dt="2023-02-26T09:22:01.560" v="41" actId="167"/>
      <pc:docMkLst>
        <pc:docMk/>
      </pc:docMkLst>
      <pc:sldChg chg="addSp modSp mod">
        <pc:chgData name="이 호진" userId="e7b51f9e24c37788" providerId="LiveId" clId="{05FC8233-A25F-481B-8F2D-E4AD6FF64103}" dt="2023-02-26T09:22:01.560" v="41" actId="167"/>
        <pc:sldMkLst>
          <pc:docMk/>
          <pc:sldMk cId="3030479519" sldId="256"/>
        </pc:sldMkLst>
        <pc:spChg chg="add mod">
          <ac:chgData name="이 호진" userId="e7b51f9e24c37788" providerId="LiveId" clId="{05FC8233-A25F-481B-8F2D-E4AD6FF64103}" dt="2023-02-26T09:21:40.367" v="37" actId="255"/>
          <ac:spMkLst>
            <pc:docMk/>
            <pc:sldMk cId="3030479519" sldId="256"/>
            <ac:spMk id="2" creationId="{08F241CE-C79E-92A4-4E90-BF891438E40D}"/>
          </ac:spMkLst>
        </pc:spChg>
        <pc:spChg chg="add mod ord">
          <ac:chgData name="이 호진" userId="e7b51f9e24c37788" providerId="LiveId" clId="{05FC8233-A25F-481B-8F2D-E4AD6FF64103}" dt="2023-02-26T09:22:01.560" v="41" actId="167"/>
          <ac:spMkLst>
            <pc:docMk/>
            <pc:sldMk cId="3030479519" sldId="256"/>
            <ac:spMk id="3" creationId="{C60A0898-4812-2FA1-6CC2-344A3D0A649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37AFDA-5ED8-4C58-BAA5-D7A263FA3394}" type="datetimeFigureOut">
              <a:rPr lang="ko-KR" altLang="en-US" smtClean="0"/>
              <a:t>2023-05-20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BCC43-F956-4D25-B104-9EFCEF59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739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470569-47A2-15C4-2FCF-6F6C05342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C9201E-51E9-823B-87DA-C8F1306C13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3F49E0-12BB-ADED-C256-101DFC4DD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9F0A46-2A73-ED8B-E437-28E120C4A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00D3F1-9B95-BE3D-8040-9177FFE23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69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35500-5EDF-A1A6-F140-B258805F4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6906D3-C306-BD01-7E4D-1974BCB45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2DB812-AB6A-5AB2-F707-E299FC511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F9F9BB-29EE-62EB-D727-910708332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470F6E-F316-E1F1-0DF3-F7268595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006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ECD0376-14AF-1EB2-8031-362F1EAE73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4FFF21-7B27-30D5-11EC-80BC28C7C6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9D9C58-568F-9807-BBAB-2591BC3D6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46149D-36E2-C093-5E6D-93E988123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799FA7-D6C8-AF66-47D1-F6C5B98A3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94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9581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F661B8-7BD2-BEF0-4B54-E85F3BBC9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44DCE6-0ACB-E39C-FF4C-0834DBCCC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FBCEEB-8CF5-DA5A-2478-933D8ACF0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7CF6DC-9824-8EE6-A410-6140D342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CBF799-3B30-3014-4950-7361D3547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397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B4228-D2E2-1380-4542-7FA5491D2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162D2E-1827-C1CF-B381-6AC41060E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34B93F-BD9F-2527-DB5A-BA9FBA180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AA7BB3-06BE-7B30-FAB5-0ECE9B218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6F1FEA-5D84-17A0-5505-1CFD23B5E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455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BB4CB5-3C14-24FF-CDEB-0BE2D2D16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B56899-BA28-400B-5616-BBE33372A3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F566874-8A76-E647-C986-BE0340156D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428D95-AC6F-65BF-2062-1F2E9FAC7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CDFE5F-E1D5-9133-98AD-539DCB090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F99C7C-2600-22E2-6B26-8C8EA174B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824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3D11B0-D07B-976C-489F-DB27FF716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CAD980-FB71-D091-0163-655B9BCF5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9FA3AA-7DBE-5B87-D36A-163C80665C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590E14-1497-794A-5F9A-67574838C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2CA3A0F-D238-7DC8-D8E8-27A529FD0C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2B83FF7-E655-1697-1BC4-BC53A3774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C942D7-DC1A-005D-638F-3B8658ADE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CBCEF31-1FDA-B0B1-2D13-B833B85CE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597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CDDB70-2F43-7863-2981-68FB0DE6A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048280-437D-F443-4468-1F2479D16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F21DC1F-4AC9-FBA3-4136-E19A1D2B1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C6B46A-38D6-2FA2-63A7-884A0CBEE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186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AF48B4-857E-AAC9-83FB-867395B77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9A877D0-03F8-F6A3-0264-D070E291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1F7075-ECE3-3408-AC37-B6B2CF525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06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925305-02D1-DC01-2B51-97F659581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2698A1-7D43-F00C-0B6B-4780A9A2A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4C5F49-A75B-E708-A3B3-40E360284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874F1D-C054-09DA-1574-DAF401498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BC8A8-09CE-68C5-43B7-DE5AD93C9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39E618-299A-3E23-CFE8-4E6C9D6CC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538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64A4C8-B92E-9E17-9DB3-A83C69F2A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61BB1E-1B2E-9FF3-B302-E64910F6B7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C8D773-9453-41E8-702E-958EEFCBC6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60EBAB-6751-1D4A-A2D8-33D794DB8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FABF-FCCA-4709-BD08-3563D96B9096}" type="datetimeFigureOut">
              <a:rPr lang="ko-KR" altLang="en-US" smtClean="0"/>
              <a:t>2023-05-20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2C7C4F-923D-B777-865F-7C925C947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39B44B-173C-1253-5F68-992B7080A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101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E48DADE-237D-7C6B-AED1-9D05F2D5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606FCD-3DD3-029A-A5B3-82C3BE391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BCDD7-9F60-2055-ADEA-99E1A497BF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AFABF-FCCA-4709-BD08-3563D96B9096}" type="datetimeFigureOut">
              <a:rPr lang="ko-KR" altLang="en-US" smtClean="0"/>
              <a:t>2023-05-20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1F0891-E7E0-A316-B823-E6AFA99AC8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674577-5092-FE37-0AF2-6A6EC7471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873C8-88F3-4EC0-8B51-B41024F8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624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agetoday.co.kr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19.png"/><Relationship Id="rId18" Type="http://schemas.openxmlformats.org/officeDocument/2006/relationships/image" Target="../media/image2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hyperlink" Target="http://www.imagetoday.co.kr/" TargetMode="External"/><Relationship Id="rId17" Type="http://schemas.openxmlformats.org/officeDocument/2006/relationships/image" Target="../media/image38.png"/><Relationship Id="rId2" Type="http://schemas.openxmlformats.org/officeDocument/2006/relationships/image" Target="../media/image26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6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18" Type="http://schemas.openxmlformats.org/officeDocument/2006/relationships/image" Target="../media/image19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17" Type="http://schemas.openxmlformats.org/officeDocument/2006/relationships/hyperlink" Target="http://www.ciospain.es/archivos/201401/java.jpg" TargetMode="External"/><Relationship Id="rId2" Type="http://schemas.openxmlformats.org/officeDocument/2006/relationships/image" Target="../media/image39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38.png"/><Relationship Id="rId1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jp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ko.wikipedia.org/wiki/&#50976;&#47749;&#54620;_&#50937;&#49324;&#51060;&#53944;&#50640;_&#49324;&#50857;&#46104;&#45716;_&#54532;&#47196;&#44536;&#47000;&#48141;_&#50616;&#50612;&#46308;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9D3D52E-794C-B718-10B7-A6611ABB5AF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57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F241CE-C79E-92A4-4E90-BF891438E40D}"/>
              </a:ext>
            </a:extLst>
          </p:cNvPr>
          <p:cNvSpPr txBox="1"/>
          <p:nvPr/>
        </p:nvSpPr>
        <p:spPr>
          <a:xfrm>
            <a:off x="571500" y="611478"/>
            <a:ext cx="91494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</a:rPr>
              <a:t>웹페이지 구축을 위한</a:t>
            </a:r>
            <a:endParaRPr lang="en-US" altLang="ko-KR" sz="4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FFB648-2FB9-2796-2AF3-5114BBCDBE13}"/>
              </a:ext>
            </a:extLst>
          </p:cNvPr>
          <p:cNvSpPr txBox="1"/>
          <p:nvPr/>
        </p:nvSpPr>
        <p:spPr>
          <a:xfrm>
            <a:off x="571500" y="1094364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600" b="1" dirty="0" err="1">
                <a:solidFill>
                  <a:schemeClr val="bg1"/>
                </a:solidFill>
              </a:rPr>
              <a:t>Javascript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EB230C-A910-8E0D-9B3D-9E5F098DE686}"/>
              </a:ext>
            </a:extLst>
          </p:cNvPr>
          <p:cNvSpPr txBox="1"/>
          <p:nvPr/>
        </p:nvSpPr>
        <p:spPr>
          <a:xfrm>
            <a:off x="9949543" y="6341320"/>
            <a:ext cx="200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이호진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8581AD1-CEE6-1FE6-A60B-E3ED23992466}"/>
              </a:ext>
            </a:extLst>
          </p:cNvPr>
          <p:cNvCxnSpPr>
            <a:cxnSpLocks/>
          </p:cNvCxnSpPr>
          <p:nvPr/>
        </p:nvCxnSpPr>
        <p:spPr>
          <a:xfrm>
            <a:off x="48986" y="6193971"/>
            <a:ext cx="120015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AB009D7-FAAE-543F-4829-4ABFE1D71F4D}"/>
              </a:ext>
            </a:extLst>
          </p:cNvPr>
          <p:cNvSpPr txBox="1"/>
          <p:nvPr/>
        </p:nvSpPr>
        <p:spPr>
          <a:xfrm>
            <a:off x="620485" y="280459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tabLst>
                <a:tab pos="1471295" algn="l"/>
              </a:tabLst>
            </a:pPr>
            <a:r>
              <a:rPr lang="en-US" altLang="ko-KR" sz="3200" spc="-225" dirty="0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301.</a:t>
            </a:r>
            <a:r>
              <a:rPr lang="ko-KR" altLang="en-US" sz="3200" spc="-225" dirty="0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자바스크립트 시작하기</a:t>
            </a:r>
            <a:endParaRPr lang="ko-KR" altLang="en-US" sz="3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0479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AE6FBF-5233-C615-4A6B-E522A2AD1B78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자바스크립트의 활용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(2)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텍스트 개체 틀 8">
            <a:extLst>
              <a:ext uri="{FF2B5EF4-FFF2-40B4-BE49-F238E27FC236}">
                <a16:creationId xmlns:a16="http://schemas.microsoft.com/office/drawing/2014/main" id="{57D1D6F0-500A-8D47-8292-E26410E9BEEA}"/>
              </a:ext>
            </a:extLst>
          </p:cNvPr>
          <p:cNvSpPr txBox="1">
            <a:spLocks/>
          </p:cNvSpPr>
          <p:nvPr/>
        </p:nvSpPr>
        <p:spPr>
          <a:xfrm>
            <a:off x="455474" y="1255880"/>
            <a:ext cx="11281052" cy="499963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자바스크립트로 할 수 있는 것들</a:t>
            </a:r>
            <a:endParaRPr lang="en-US" altLang="ko-KR"/>
          </a:p>
          <a:p>
            <a:pPr lvl="1"/>
            <a:r>
              <a:rPr lang="ko-KR" altLang="en-US" sz="1800">
                <a:solidFill>
                  <a:srgbClr val="000000"/>
                </a:solidFill>
              </a:rPr>
              <a:t>모바일 애플리케이션 개발</a:t>
            </a:r>
            <a:endParaRPr lang="en-US" altLang="ko-KR" sz="1800">
              <a:solidFill>
                <a:srgbClr val="000000"/>
              </a:solidFill>
            </a:endParaRPr>
          </a:p>
          <a:p>
            <a:pPr lvl="2"/>
            <a:r>
              <a:rPr lang="ko-KR" altLang="en-US">
                <a:solidFill>
                  <a:srgbClr val="000000"/>
                </a:solidFill>
              </a:rPr>
              <a:t>페이스북의 리액트 네이티브</a:t>
            </a:r>
            <a:r>
              <a:rPr lang="en-US" altLang="ko-KR">
                <a:solidFill>
                  <a:srgbClr val="000000"/>
                </a:solidFill>
              </a:rPr>
              <a:t>(React Native) : </a:t>
            </a:r>
            <a:r>
              <a:rPr lang="ko-KR" altLang="en-US">
                <a:solidFill>
                  <a:srgbClr val="000000"/>
                </a:solidFill>
              </a:rPr>
              <a:t>자바스크립트만으로 모든 운영체제에서 빠르게 작동하는 네이티브 애플리케이션 작성 가능</a:t>
            </a:r>
            <a:endParaRPr lang="en-US" altLang="ko-KR">
              <a:solidFill>
                <a:srgbClr val="000000"/>
              </a:solidFill>
            </a:endParaRPr>
          </a:p>
          <a:p>
            <a:pPr lvl="2"/>
            <a:r>
              <a:rPr lang="ko-KR" altLang="en-US">
                <a:solidFill>
                  <a:srgbClr val="000000"/>
                </a:solidFill>
              </a:rPr>
              <a:t>안드로이드폰은 자바</a:t>
            </a:r>
            <a:r>
              <a:rPr lang="en-US" altLang="ko-KR">
                <a:solidFill>
                  <a:srgbClr val="000000"/>
                </a:solidFill>
              </a:rPr>
              <a:t>/</a:t>
            </a:r>
            <a:r>
              <a:rPr lang="ko-KR" altLang="en-US">
                <a:solidFill>
                  <a:srgbClr val="000000"/>
                </a:solidFill>
              </a:rPr>
              <a:t>코틀린</a:t>
            </a:r>
            <a:r>
              <a:rPr lang="en-US" altLang="ko-KR">
                <a:solidFill>
                  <a:srgbClr val="000000"/>
                </a:solidFill>
              </a:rPr>
              <a:t>(Kotlin),</a:t>
            </a:r>
            <a:r>
              <a:rPr lang="ko-KR" altLang="en-US">
                <a:solidFill>
                  <a:srgbClr val="000000"/>
                </a:solidFill>
              </a:rPr>
              <a:t> 아이폰은 스위프트</a:t>
            </a:r>
            <a:r>
              <a:rPr lang="en-US" altLang="ko-KR">
                <a:solidFill>
                  <a:srgbClr val="000000"/>
                </a:solidFill>
              </a:rPr>
              <a:t>(Swift)</a:t>
            </a:r>
            <a:r>
              <a:rPr lang="ko-KR" altLang="en-US">
                <a:solidFill>
                  <a:srgbClr val="000000"/>
                </a:solidFill>
              </a:rPr>
              <a:t> 프로그래밍 언어로 개발 </a:t>
            </a:r>
            <a:endParaRPr lang="en-US" altLang="ko-KR">
              <a:solidFill>
                <a:srgbClr val="000000"/>
              </a:solidFill>
            </a:endParaRPr>
          </a:p>
          <a:p>
            <a:pPr lvl="1"/>
            <a:r>
              <a:rPr lang="ko-KR" altLang="en-US">
                <a:solidFill>
                  <a:srgbClr val="000000"/>
                </a:solidFill>
              </a:rPr>
              <a:t>데스크톱 애플리케이션 개발</a:t>
            </a:r>
            <a:endParaRPr lang="en-US" altLang="ko-KR">
              <a:solidFill>
                <a:srgbClr val="000000"/>
              </a:solidFill>
            </a:endParaRPr>
          </a:p>
          <a:p>
            <a:pPr lvl="2"/>
            <a:r>
              <a:rPr lang="en-US" altLang="ko-KR">
                <a:solidFill>
                  <a:srgbClr val="000000"/>
                </a:solidFill>
              </a:rPr>
              <a:t>NW.js(‘</a:t>
            </a:r>
            <a:r>
              <a:rPr lang="ko-KR" altLang="en-US">
                <a:solidFill>
                  <a:srgbClr val="000000"/>
                </a:solidFill>
              </a:rPr>
              <a:t>노드웹킷 제이에스’</a:t>
            </a:r>
            <a:r>
              <a:rPr lang="en-US" altLang="ko-KR">
                <a:solidFill>
                  <a:srgbClr val="000000"/>
                </a:solidFill>
              </a:rPr>
              <a:t>)</a:t>
            </a:r>
          </a:p>
          <a:p>
            <a:pPr lvl="2"/>
            <a:r>
              <a:rPr lang="ko-KR" altLang="en-US">
                <a:solidFill>
                  <a:srgbClr val="000000"/>
                </a:solidFill>
              </a:rPr>
              <a:t>깃허브</a:t>
            </a:r>
            <a:r>
              <a:rPr lang="en-US" altLang="ko-KR">
                <a:solidFill>
                  <a:srgbClr val="000000"/>
                </a:solidFill>
              </a:rPr>
              <a:t>(GitHub)</a:t>
            </a:r>
            <a:r>
              <a:rPr lang="ko-KR" altLang="en-US">
                <a:solidFill>
                  <a:srgbClr val="000000"/>
                </a:solidFill>
              </a:rPr>
              <a:t>에서 자바스크립트 개발 전용 텍스트 에디터인 아톰</a:t>
            </a:r>
            <a:r>
              <a:rPr lang="en-US" altLang="ko-KR">
                <a:solidFill>
                  <a:srgbClr val="000000"/>
                </a:solidFill>
              </a:rPr>
              <a:t>(Atom) </a:t>
            </a:r>
            <a:r>
              <a:rPr lang="ko-KR" altLang="en-US">
                <a:solidFill>
                  <a:srgbClr val="000000"/>
                </a:solidFill>
              </a:rPr>
              <a:t>배포</a:t>
            </a:r>
            <a:r>
              <a:rPr lang="en-US" altLang="ko-KR">
                <a:solidFill>
                  <a:srgbClr val="000000"/>
                </a:solidFill>
              </a:rPr>
              <a:t>: </a:t>
            </a:r>
            <a:r>
              <a:rPr lang="ko-KR" altLang="en-US">
                <a:solidFill>
                  <a:srgbClr val="000000"/>
                </a:solidFill>
              </a:rPr>
              <a:t>일렉트론</a:t>
            </a:r>
            <a:endParaRPr lang="en-US" altLang="ko-KR">
              <a:solidFill>
                <a:srgbClr val="000000"/>
              </a:solidFill>
            </a:endParaRPr>
          </a:p>
          <a:p>
            <a:pPr lvl="2"/>
            <a:r>
              <a:rPr lang="ko-KR" altLang="en-US">
                <a:solidFill>
                  <a:srgbClr val="000000"/>
                </a:solidFill>
              </a:rPr>
              <a:t>일렉트론으로 개발된 애플리케이션</a:t>
            </a:r>
            <a:r>
              <a:rPr lang="en-US" altLang="ko-KR">
                <a:solidFill>
                  <a:srgbClr val="000000"/>
                </a:solidFill>
              </a:rPr>
              <a:t>: </a:t>
            </a:r>
            <a:r>
              <a:rPr lang="ko-KR" altLang="en-US">
                <a:solidFill>
                  <a:srgbClr val="000000"/>
                </a:solidFill>
              </a:rPr>
              <a:t>마이크로소프트의 비주얼 스튜디오 코드</a:t>
            </a:r>
            <a:r>
              <a:rPr lang="en-US" altLang="ko-KR">
                <a:solidFill>
                  <a:srgbClr val="000000"/>
                </a:solidFill>
              </a:rPr>
              <a:t>(Visual Studio Code), </a:t>
            </a:r>
            <a:r>
              <a:rPr lang="ko-KR" altLang="en-US">
                <a:solidFill>
                  <a:srgbClr val="000000"/>
                </a:solidFill>
              </a:rPr>
              <a:t>디스코드 </a:t>
            </a:r>
            <a:r>
              <a:rPr lang="en-US" altLang="ko-KR">
                <a:solidFill>
                  <a:srgbClr val="000000"/>
                </a:solidFill>
              </a:rPr>
              <a:t>(Discord) </a:t>
            </a:r>
            <a:r>
              <a:rPr lang="ko-KR" altLang="en-US">
                <a:solidFill>
                  <a:srgbClr val="000000"/>
                </a:solidFill>
              </a:rPr>
              <a:t>클라이언트</a:t>
            </a:r>
            <a:r>
              <a:rPr lang="en-US" altLang="ko-KR">
                <a:solidFill>
                  <a:srgbClr val="000000"/>
                </a:solidFill>
              </a:rPr>
              <a:t>, </a:t>
            </a:r>
            <a:r>
              <a:rPr lang="ko-KR" altLang="en-US">
                <a:solidFill>
                  <a:srgbClr val="000000"/>
                </a:solidFill>
              </a:rPr>
              <a:t>깃허브 데스크톱 클라이언트</a:t>
            </a:r>
            <a:r>
              <a:rPr lang="en-US" altLang="ko-KR">
                <a:solidFill>
                  <a:srgbClr val="000000"/>
                </a:solidFill>
              </a:rPr>
              <a:t>, </a:t>
            </a:r>
            <a:r>
              <a:rPr lang="ko-KR" altLang="en-US">
                <a:solidFill>
                  <a:srgbClr val="000000"/>
                </a:solidFill>
              </a:rPr>
              <a:t>워드프레스</a:t>
            </a:r>
            <a:r>
              <a:rPr lang="en-US" altLang="ko-KR">
                <a:solidFill>
                  <a:srgbClr val="000000"/>
                </a:solidFill>
              </a:rPr>
              <a:t>(Wordpress) </a:t>
            </a:r>
            <a:r>
              <a:rPr lang="ko-KR" altLang="en-US">
                <a:solidFill>
                  <a:srgbClr val="000000"/>
                </a:solidFill>
              </a:rPr>
              <a:t>데스크톱 클라이언트</a:t>
            </a:r>
            <a:r>
              <a:rPr lang="en-US" altLang="ko-KR">
                <a:solidFill>
                  <a:srgbClr val="000000"/>
                </a:solidFill>
              </a:rPr>
              <a:t>, </a:t>
            </a:r>
            <a:r>
              <a:rPr lang="ko-KR" altLang="en-US">
                <a:solidFill>
                  <a:srgbClr val="000000"/>
                </a:solidFill>
              </a:rPr>
              <a:t>몽고디비 </a:t>
            </a:r>
            <a:r>
              <a:rPr lang="en-US" altLang="ko-KR">
                <a:solidFill>
                  <a:srgbClr val="000000"/>
                </a:solidFill>
              </a:rPr>
              <a:t>(MongoDB), </a:t>
            </a:r>
            <a:r>
              <a:rPr lang="ko-KR" altLang="en-US">
                <a:solidFill>
                  <a:srgbClr val="000000"/>
                </a:solidFill>
              </a:rPr>
              <a:t>데이터 관리 도구 컴파스</a:t>
            </a:r>
            <a:r>
              <a:rPr lang="en-US" altLang="ko-KR">
                <a:solidFill>
                  <a:srgbClr val="000000"/>
                </a:solidFill>
              </a:rPr>
              <a:t>(Compass) </a:t>
            </a:r>
            <a:r>
              <a:rPr lang="ko-KR" altLang="en-US">
                <a:solidFill>
                  <a:srgbClr val="000000"/>
                </a:solidFill>
              </a:rPr>
              <a:t>등</a:t>
            </a:r>
            <a:endParaRPr lang="en-US" altLang="ko-KR">
              <a:solidFill>
                <a:srgbClr val="000000"/>
              </a:solidFill>
            </a:endParaRPr>
          </a:p>
          <a:p>
            <a:pPr lvl="1"/>
            <a:r>
              <a:rPr lang="ko-KR" altLang="en-US">
                <a:solidFill>
                  <a:srgbClr val="000000"/>
                </a:solidFill>
              </a:rPr>
              <a:t>데이터베이스 관리</a:t>
            </a:r>
            <a:endParaRPr lang="en-US" altLang="ko-KR">
              <a:solidFill>
                <a:srgbClr val="000000"/>
              </a:solidFill>
            </a:endParaRPr>
          </a:p>
          <a:p>
            <a:pPr lvl="2"/>
            <a:r>
              <a:rPr lang="en-US" altLang="ko-KR">
                <a:solidFill>
                  <a:srgbClr val="000000"/>
                </a:solidFill>
              </a:rPr>
              <a:t>MongoDB:</a:t>
            </a:r>
            <a:r>
              <a:rPr lang="ko-KR" altLang="en-US">
                <a:solidFill>
                  <a:srgbClr val="000000"/>
                </a:solidFill>
              </a:rPr>
              <a:t> 데이터베이스 관리에 자바스크립트를 활용하는 대표적인 </a:t>
            </a:r>
            <a:r>
              <a:rPr lang="en-US" altLang="ko-KR">
                <a:solidFill>
                  <a:srgbClr val="000000"/>
                </a:solidFill>
              </a:rPr>
              <a:t>NoSQL </a:t>
            </a:r>
            <a:r>
              <a:rPr lang="ko-KR" altLang="en-US">
                <a:solidFill>
                  <a:srgbClr val="000000"/>
                </a:solidFill>
              </a:rPr>
              <a:t>데이터베이스</a:t>
            </a:r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308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AE6FBF-5233-C615-4A6B-E522A2AD1B78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자바스크립트의 활용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(3)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텍스트 개체 틀 8">
            <a:extLst>
              <a:ext uri="{FF2B5EF4-FFF2-40B4-BE49-F238E27FC236}">
                <a16:creationId xmlns:a16="http://schemas.microsoft.com/office/drawing/2014/main" id="{2212E06F-00D6-0C4C-DEF6-281F2F5D6BAD}"/>
              </a:ext>
            </a:extLst>
          </p:cNvPr>
          <p:cNvSpPr txBox="1">
            <a:spLocks/>
          </p:cNvSpPr>
          <p:nvPr/>
        </p:nvSpPr>
        <p:spPr>
          <a:xfrm>
            <a:off x="455474" y="1119808"/>
            <a:ext cx="11281052" cy="49996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자바스크립트의 종류</a:t>
            </a:r>
            <a:endParaRPr lang="en-US" altLang="ko-KR"/>
          </a:p>
          <a:p>
            <a:pPr lvl="1"/>
            <a:r>
              <a:rPr lang="en-US" altLang="ko-KR" sz="1800">
                <a:solidFill>
                  <a:srgbClr val="000000"/>
                </a:solidFill>
                <a:latin typeface="YoonV YoonMyungjo100Std_OTF"/>
              </a:rPr>
              <a:t>1990</a:t>
            </a:r>
            <a:r>
              <a:rPr lang="ko-KR" altLang="en-US" sz="1800">
                <a:solidFill>
                  <a:srgbClr val="000000"/>
                </a:solidFill>
                <a:latin typeface="YoonV YoonMyungjo100Std_OTF"/>
              </a:rPr>
              <a:t>년대 중반부터 자바스크립트가 많은 곳에서 사용되자 유럽컴퓨터제조협회</a:t>
            </a:r>
            <a:r>
              <a:rPr lang="en-US" altLang="ko-KR" sz="1800">
                <a:solidFill>
                  <a:srgbClr val="000000"/>
                </a:solidFill>
                <a:latin typeface="YoonV YoonMyungjo100Std_OTF"/>
              </a:rPr>
              <a:t>(ECMA)</a:t>
            </a:r>
            <a:r>
              <a:rPr lang="ko-KR" altLang="en-US" sz="1800">
                <a:solidFill>
                  <a:srgbClr val="000000"/>
                </a:solidFill>
                <a:latin typeface="YoonV YoonMyungjo100Std_OTF"/>
              </a:rPr>
              <a:t>는 자바스크립트를 </a:t>
            </a:r>
            <a:r>
              <a:rPr lang="en-US" altLang="ko-KR" sz="1800">
                <a:solidFill>
                  <a:srgbClr val="000000"/>
                </a:solidFill>
                <a:latin typeface="YoonV YoonMyungjo100Std_OTF"/>
              </a:rPr>
              <a:t>ECMAScript</a:t>
            </a:r>
            <a:r>
              <a:rPr lang="ko-KR" altLang="en-US" sz="1800">
                <a:solidFill>
                  <a:srgbClr val="000000"/>
                </a:solidFill>
                <a:latin typeface="YoonV YoonMyungjo100Std_OTF"/>
              </a:rPr>
              <a:t>라는 이름으로 표준화</a:t>
            </a:r>
            <a:endParaRPr lang="en-US" altLang="ko-KR" sz="1800">
              <a:solidFill>
                <a:srgbClr val="000000"/>
              </a:solidFill>
              <a:latin typeface="YoonV YoonMyungjo100Std_OTF"/>
            </a:endParaRPr>
          </a:p>
          <a:p>
            <a:pPr lvl="1"/>
            <a:r>
              <a:rPr lang="en-US" altLang="ko-KR" sz="1800">
                <a:solidFill>
                  <a:srgbClr val="000000"/>
                </a:solidFill>
                <a:latin typeface="ITC Garamond Std Lt"/>
              </a:rPr>
              <a:t>2000</a:t>
            </a:r>
            <a:r>
              <a:rPr lang="ko-KR" altLang="en-US" sz="1800">
                <a:solidFill>
                  <a:srgbClr val="000000"/>
                </a:solidFill>
                <a:latin typeface="YoonV YoonMyungjo100Std_OTF"/>
              </a:rPr>
              <a:t>년대 중반부터 자바스크립트가 많은 곳에서 널리 사용되며</a:t>
            </a:r>
            <a:r>
              <a:rPr lang="en-US" altLang="ko-KR" sz="1800">
                <a:solidFill>
                  <a:srgbClr val="000000"/>
                </a:solidFill>
                <a:latin typeface="YoonV YoonMyungjo100Std_OTF"/>
              </a:rPr>
              <a:t>, </a:t>
            </a:r>
            <a:r>
              <a:rPr lang="ko-KR" altLang="en-US" sz="1800">
                <a:solidFill>
                  <a:srgbClr val="000000"/>
                </a:solidFill>
                <a:latin typeface="YoonV YoonMyungjo100Std_OTF"/>
              </a:rPr>
              <a:t>자바스크립트의 문법이 급속도로 발전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5201EE-CA54-1C45-939B-D22F683CB668}"/>
              </a:ext>
            </a:extLst>
          </p:cNvPr>
          <p:cNvSpPr txBox="1"/>
          <p:nvPr/>
        </p:nvSpPr>
        <p:spPr>
          <a:xfrm>
            <a:off x="3748083" y="5941067"/>
            <a:ext cx="4891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▲"/>
            </a:pPr>
            <a:r>
              <a:rPr lang="en-US" altLang="ko-KR" sz="1400" dirty="0">
                <a:latin typeface="+mj-ea"/>
                <a:ea typeface="+mj-ea"/>
              </a:rPr>
              <a:t>ECMAScript 6</a:t>
            </a:r>
            <a:r>
              <a:rPr lang="ko-KR" altLang="en-US" sz="1400" dirty="0">
                <a:latin typeface="+mj-ea"/>
                <a:ea typeface="+mj-ea"/>
              </a:rPr>
              <a:t>부터는 발표 연도를 사용해서 </a:t>
            </a:r>
            <a:br>
              <a:rPr lang="en-US" altLang="ko-KR" sz="1400" dirty="0">
                <a:latin typeface="+mj-ea"/>
                <a:ea typeface="+mj-ea"/>
              </a:rPr>
            </a:br>
            <a:r>
              <a:rPr lang="en-US" altLang="ko-KR" sz="1400" dirty="0">
                <a:latin typeface="+mj-ea"/>
                <a:ea typeface="+mj-ea"/>
              </a:rPr>
              <a:t>ECMAScript 2015</a:t>
            </a:r>
            <a:r>
              <a:rPr lang="ko-KR" altLang="en-US" sz="1400" dirty="0">
                <a:latin typeface="+mj-ea"/>
                <a:ea typeface="+mj-ea"/>
              </a:rPr>
              <a:t>와 같이 버전을 부르는 경우가 일반적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966C9222-C56C-CEBC-87FF-3502991B5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421" y="2798694"/>
            <a:ext cx="4410075" cy="3000375"/>
          </a:xfrm>
          <a:prstGeom prst="rect">
            <a:avLst/>
          </a:prstGeom>
        </p:spPr>
      </p:pic>
      <p:grpSp>
        <p:nvGrpSpPr>
          <p:cNvPr id="6" name="Group 14">
            <a:extLst>
              <a:ext uri="{FF2B5EF4-FFF2-40B4-BE49-F238E27FC236}">
                <a16:creationId xmlns:a16="http://schemas.microsoft.com/office/drawing/2014/main" id="{25335244-AD70-17BE-9F90-54B0594C9991}"/>
              </a:ext>
            </a:extLst>
          </p:cNvPr>
          <p:cNvGrpSpPr/>
          <p:nvPr/>
        </p:nvGrpSpPr>
        <p:grpSpPr>
          <a:xfrm>
            <a:off x="3465132" y="4821735"/>
            <a:ext cx="5242011" cy="750277"/>
            <a:chOff x="5545015" y="4314092"/>
            <a:chExt cx="5242011" cy="750277"/>
          </a:xfrm>
        </p:grpSpPr>
        <p:sp>
          <p:nvSpPr>
            <p:cNvPr id="7" name="Freeform: Shape 11">
              <a:extLst>
                <a:ext uri="{FF2B5EF4-FFF2-40B4-BE49-F238E27FC236}">
                  <a16:creationId xmlns:a16="http://schemas.microsoft.com/office/drawing/2014/main" id="{403E369F-5DB2-888A-3A88-69BC7C2E4E20}"/>
                </a:ext>
              </a:extLst>
            </p:cNvPr>
            <p:cNvSpPr/>
            <p:nvPr/>
          </p:nvSpPr>
          <p:spPr>
            <a:xfrm>
              <a:off x="5698799" y="4547803"/>
              <a:ext cx="4891083" cy="250592"/>
            </a:xfrm>
            <a:custGeom>
              <a:avLst/>
              <a:gdLst>
                <a:gd name="connsiteX0" fmla="*/ 0 w 5158154"/>
                <a:gd name="connsiteY0" fmla="*/ 0 h 527538"/>
                <a:gd name="connsiteX1" fmla="*/ 23447 w 5158154"/>
                <a:gd name="connsiteY1" fmla="*/ 339969 h 527538"/>
                <a:gd name="connsiteX2" fmla="*/ 1828800 w 5158154"/>
                <a:gd name="connsiteY2" fmla="*/ 527538 h 527538"/>
                <a:gd name="connsiteX3" fmla="*/ 3188677 w 5158154"/>
                <a:gd name="connsiteY3" fmla="*/ 281354 h 527538"/>
                <a:gd name="connsiteX4" fmla="*/ 4314093 w 5158154"/>
                <a:gd name="connsiteY4" fmla="*/ 492369 h 527538"/>
                <a:gd name="connsiteX5" fmla="*/ 5158154 w 5158154"/>
                <a:gd name="connsiteY5" fmla="*/ 281354 h 527538"/>
                <a:gd name="connsiteX6" fmla="*/ 5134708 w 5158154"/>
                <a:gd name="connsiteY6" fmla="*/ 35169 h 527538"/>
                <a:gd name="connsiteX7" fmla="*/ 4278923 w 5158154"/>
                <a:gd name="connsiteY7" fmla="*/ 339969 h 527538"/>
                <a:gd name="connsiteX8" fmla="*/ 3165231 w 5158154"/>
                <a:gd name="connsiteY8" fmla="*/ 93784 h 527538"/>
                <a:gd name="connsiteX9" fmla="*/ 1828800 w 5158154"/>
                <a:gd name="connsiteY9" fmla="*/ 351692 h 527538"/>
                <a:gd name="connsiteX10" fmla="*/ 187570 w 5158154"/>
                <a:gd name="connsiteY10" fmla="*/ 164123 h 527538"/>
                <a:gd name="connsiteX11" fmla="*/ 175847 w 5158154"/>
                <a:gd name="connsiteY11" fmla="*/ 351692 h 527538"/>
                <a:gd name="connsiteX0" fmla="*/ 0 w 5158154"/>
                <a:gd name="connsiteY0" fmla="*/ 0 h 527538"/>
                <a:gd name="connsiteX1" fmla="*/ 23447 w 5158154"/>
                <a:gd name="connsiteY1" fmla="*/ 339969 h 527538"/>
                <a:gd name="connsiteX2" fmla="*/ 1828800 w 5158154"/>
                <a:gd name="connsiteY2" fmla="*/ 527538 h 527538"/>
                <a:gd name="connsiteX3" fmla="*/ 3188677 w 5158154"/>
                <a:gd name="connsiteY3" fmla="*/ 281354 h 527538"/>
                <a:gd name="connsiteX4" fmla="*/ 4314093 w 5158154"/>
                <a:gd name="connsiteY4" fmla="*/ 492369 h 527538"/>
                <a:gd name="connsiteX5" fmla="*/ 5158154 w 5158154"/>
                <a:gd name="connsiteY5" fmla="*/ 281354 h 527538"/>
                <a:gd name="connsiteX6" fmla="*/ 5134708 w 5158154"/>
                <a:gd name="connsiteY6" fmla="*/ 35169 h 527538"/>
                <a:gd name="connsiteX7" fmla="*/ 4278923 w 5158154"/>
                <a:gd name="connsiteY7" fmla="*/ 339969 h 527538"/>
                <a:gd name="connsiteX8" fmla="*/ 3165231 w 5158154"/>
                <a:gd name="connsiteY8" fmla="*/ 93784 h 527538"/>
                <a:gd name="connsiteX9" fmla="*/ 1828800 w 5158154"/>
                <a:gd name="connsiteY9" fmla="*/ 351692 h 527538"/>
                <a:gd name="connsiteX10" fmla="*/ 187570 w 5158154"/>
                <a:gd name="connsiteY10" fmla="*/ 164123 h 527538"/>
                <a:gd name="connsiteX11" fmla="*/ 175847 w 5158154"/>
                <a:gd name="connsiteY11" fmla="*/ 351692 h 527538"/>
                <a:gd name="connsiteX0" fmla="*/ 0 w 5158154"/>
                <a:gd name="connsiteY0" fmla="*/ 0 h 527538"/>
                <a:gd name="connsiteX1" fmla="*/ 23447 w 5158154"/>
                <a:gd name="connsiteY1" fmla="*/ 339969 h 527538"/>
                <a:gd name="connsiteX2" fmla="*/ 1828800 w 5158154"/>
                <a:gd name="connsiteY2" fmla="*/ 527538 h 527538"/>
                <a:gd name="connsiteX3" fmla="*/ 3188677 w 5158154"/>
                <a:gd name="connsiteY3" fmla="*/ 281354 h 527538"/>
                <a:gd name="connsiteX4" fmla="*/ 4314093 w 5158154"/>
                <a:gd name="connsiteY4" fmla="*/ 492369 h 527538"/>
                <a:gd name="connsiteX5" fmla="*/ 5158154 w 5158154"/>
                <a:gd name="connsiteY5" fmla="*/ 281354 h 527538"/>
                <a:gd name="connsiteX6" fmla="*/ 5134708 w 5158154"/>
                <a:gd name="connsiteY6" fmla="*/ 35169 h 527538"/>
                <a:gd name="connsiteX7" fmla="*/ 4278923 w 5158154"/>
                <a:gd name="connsiteY7" fmla="*/ 339969 h 527538"/>
                <a:gd name="connsiteX8" fmla="*/ 3165231 w 5158154"/>
                <a:gd name="connsiteY8" fmla="*/ 93784 h 527538"/>
                <a:gd name="connsiteX9" fmla="*/ 1828800 w 5158154"/>
                <a:gd name="connsiteY9" fmla="*/ 351692 h 527538"/>
                <a:gd name="connsiteX10" fmla="*/ 187570 w 5158154"/>
                <a:gd name="connsiteY10" fmla="*/ 164123 h 527538"/>
                <a:gd name="connsiteX11" fmla="*/ 175847 w 5158154"/>
                <a:gd name="connsiteY11" fmla="*/ 351692 h 527538"/>
                <a:gd name="connsiteX0" fmla="*/ 0 w 5158154"/>
                <a:gd name="connsiteY0" fmla="*/ 0 h 527538"/>
                <a:gd name="connsiteX1" fmla="*/ 23447 w 5158154"/>
                <a:gd name="connsiteY1" fmla="*/ 339969 h 527538"/>
                <a:gd name="connsiteX2" fmla="*/ 1828800 w 5158154"/>
                <a:gd name="connsiteY2" fmla="*/ 527538 h 527538"/>
                <a:gd name="connsiteX3" fmla="*/ 3188677 w 5158154"/>
                <a:gd name="connsiteY3" fmla="*/ 281354 h 527538"/>
                <a:gd name="connsiteX4" fmla="*/ 4314093 w 5158154"/>
                <a:gd name="connsiteY4" fmla="*/ 492369 h 527538"/>
                <a:gd name="connsiteX5" fmla="*/ 5158154 w 5158154"/>
                <a:gd name="connsiteY5" fmla="*/ 281354 h 527538"/>
                <a:gd name="connsiteX6" fmla="*/ 5134708 w 5158154"/>
                <a:gd name="connsiteY6" fmla="*/ 35169 h 527538"/>
                <a:gd name="connsiteX7" fmla="*/ 4278923 w 5158154"/>
                <a:gd name="connsiteY7" fmla="*/ 339969 h 527538"/>
                <a:gd name="connsiteX8" fmla="*/ 3165231 w 5158154"/>
                <a:gd name="connsiteY8" fmla="*/ 93784 h 527538"/>
                <a:gd name="connsiteX9" fmla="*/ 1828800 w 5158154"/>
                <a:gd name="connsiteY9" fmla="*/ 351692 h 527538"/>
                <a:gd name="connsiteX10" fmla="*/ 187570 w 5158154"/>
                <a:gd name="connsiteY10" fmla="*/ 164123 h 527538"/>
                <a:gd name="connsiteX11" fmla="*/ 175847 w 5158154"/>
                <a:gd name="connsiteY11" fmla="*/ 351692 h 527538"/>
                <a:gd name="connsiteX0" fmla="*/ 0 w 5158154"/>
                <a:gd name="connsiteY0" fmla="*/ 0 h 527538"/>
                <a:gd name="connsiteX1" fmla="*/ 23447 w 5158154"/>
                <a:gd name="connsiteY1" fmla="*/ 339969 h 527538"/>
                <a:gd name="connsiteX2" fmla="*/ 1828800 w 5158154"/>
                <a:gd name="connsiteY2" fmla="*/ 527538 h 527538"/>
                <a:gd name="connsiteX3" fmla="*/ 3188677 w 5158154"/>
                <a:gd name="connsiteY3" fmla="*/ 281354 h 527538"/>
                <a:gd name="connsiteX4" fmla="*/ 4314093 w 5158154"/>
                <a:gd name="connsiteY4" fmla="*/ 492369 h 527538"/>
                <a:gd name="connsiteX5" fmla="*/ 5158154 w 5158154"/>
                <a:gd name="connsiteY5" fmla="*/ 281354 h 527538"/>
                <a:gd name="connsiteX6" fmla="*/ 5134708 w 5158154"/>
                <a:gd name="connsiteY6" fmla="*/ 35169 h 527538"/>
                <a:gd name="connsiteX7" fmla="*/ 4278923 w 5158154"/>
                <a:gd name="connsiteY7" fmla="*/ 339969 h 527538"/>
                <a:gd name="connsiteX8" fmla="*/ 3165231 w 5158154"/>
                <a:gd name="connsiteY8" fmla="*/ 93784 h 527538"/>
                <a:gd name="connsiteX9" fmla="*/ 1828800 w 5158154"/>
                <a:gd name="connsiteY9" fmla="*/ 351692 h 527538"/>
                <a:gd name="connsiteX10" fmla="*/ 187570 w 5158154"/>
                <a:gd name="connsiteY10" fmla="*/ 164123 h 527538"/>
                <a:gd name="connsiteX11" fmla="*/ 175847 w 5158154"/>
                <a:gd name="connsiteY11" fmla="*/ 351692 h 527538"/>
                <a:gd name="connsiteX0" fmla="*/ 0 w 5158154"/>
                <a:gd name="connsiteY0" fmla="*/ 0 h 527538"/>
                <a:gd name="connsiteX1" fmla="*/ 23447 w 5158154"/>
                <a:gd name="connsiteY1" fmla="*/ 339969 h 527538"/>
                <a:gd name="connsiteX2" fmla="*/ 1828800 w 5158154"/>
                <a:gd name="connsiteY2" fmla="*/ 527538 h 527538"/>
                <a:gd name="connsiteX3" fmla="*/ 3188677 w 5158154"/>
                <a:gd name="connsiteY3" fmla="*/ 281354 h 527538"/>
                <a:gd name="connsiteX4" fmla="*/ 4314093 w 5158154"/>
                <a:gd name="connsiteY4" fmla="*/ 492369 h 527538"/>
                <a:gd name="connsiteX5" fmla="*/ 5158154 w 5158154"/>
                <a:gd name="connsiteY5" fmla="*/ 281354 h 527538"/>
                <a:gd name="connsiteX6" fmla="*/ 5134708 w 5158154"/>
                <a:gd name="connsiteY6" fmla="*/ 35169 h 527538"/>
                <a:gd name="connsiteX7" fmla="*/ 4278923 w 5158154"/>
                <a:gd name="connsiteY7" fmla="*/ 339969 h 527538"/>
                <a:gd name="connsiteX8" fmla="*/ 3165231 w 5158154"/>
                <a:gd name="connsiteY8" fmla="*/ 93784 h 527538"/>
                <a:gd name="connsiteX9" fmla="*/ 1828800 w 5158154"/>
                <a:gd name="connsiteY9" fmla="*/ 351692 h 527538"/>
                <a:gd name="connsiteX10" fmla="*/ 187570 w 5158154"/>
                <a:gd name="connsiteY10" fmla="*/ 164123 h 527538"/>
                <a:gd name="connsiteX11" fmla="*/ 175847 w 5158154"/>
                <a:gd name="connsiteY11" fmla="*/ 351692 h 527538"/>
                <a:gd name="connsiteX0" fmla="*/ 0 w 5158154"/>
                <a:gd name="connsiteY0" fmla="*/ 0 h 528148"/>
                <a:gd name="connsiteX1" fmla="*/ 23447 w 5158154"/>
                <a:gd name="connsiteY1" fmla="*/ 339969 h 528148"/>
                <a:gd name="connsiteX2" fmla="*/ 1828800 w 5158154"/>
                <a:gd name="connsiteY2" fmla="*/ 527538 h 528148"/>
                <a:gd name="connsiteX3" fmla="*/ 3188677 w 5158154"/>
                <a:gd name="connsiteY3" fmla="*/ 281354 h 528148"/>
                <a:gd name="connsiteX4" fmla="*/ 4314093 w 5158154"/>
                <a:gd name="connsiteY4" fmla="*/ 492369 h 528148"/>
                <a:gd name="connsiteX5" fmla="*/ 5158154 w 5158154"/>
                <a:gd name="connsiteY5" fmla="*/ 281354 h 528148"/>
                <a:gd name="connsiteX6" fmla="*/ 5134708 w 5158154"/>
                <a:gd name="connsiteY6" fmla="*/ 35169 h 528148"/>
                <a:gd name="connsiteX7" fmla="*/ 4278923 w 5158154"/>
                <a:gd name="connsiteY7" fmla="*/ 339969 h 528148"/>
                <a:gd name="connsiteX8" fmla="*/ 3165231 w 5158154"/>
                <a:gd name="connsiteY8" fmla="*/ 93784 h 528148"/>
                <a:gd name="connsiteX9" fmla="*/ 1828800 w 5158154"/>
                <a:gd name="connsiteY9" fmla="*/ 351692 h 528148"/>
                <a:gd name="connsiteX10" fmla="*/ 187570 w 5158154"/>
                <a:gd name="connsiteY10" fmla="*/ 164123 h 528148"/>
                <a:gd name="connsiteX11" fmla="*/ 175847 w 5158154"/>
                <a:gd name="connsiteY11" fmla="*/ 351692 h 528148"/>
                <a:gd name="connsiteX0" fmla="*/ 0 w 5134707"/>
                <a:gd name="connsiteY0" fmla="*/ 304800 h 492979"/>
                <a:gd name="connsiteX1" fmla="*/ 1805353 w 5134707"/>
                <a:gd name="connsiteY1" fmla="*/ 492369 h 492979"/>
                <a:gd name="connsiteX2" fmla="*/ 3165230 w 5134707"/>
                <a:gd name="connsiteY2" fmla="*/ 246185 h 492979"/>
                <a:gd name="connsiteX3" fmla="*/ 4290646 w 5134707"/>
                <a:gd name="connsiteY3" fmla="*/ 457200 h 492979"/>
                <a:gd name="connsiteX4" fmla="*/ 5134707 w 5134707"/>
                <a:gd name="connsiteY4" fmla="*/ 246185 h 492979"/>
                <a:gd name="connsiteX5" fmla="*/ 5111261 w 5134707"/>
                <a:gd name="connsiteY5" fmla="*/ 0 h 492979"/>
                <a:gd name="connsiteX6" fmla="*/ 4255476 w 5134707"/>
                <a:gd name="connsiteY6" fmla="*/ 304800 h 492979"/>
                <a:gd name="connsiteX7" fmla="*/ 3141784 w 5134707"/>
                <a:gd name="connsiteY7" fmla="*/ 58615 h 492979"/>
                <a:gd name="connsiteX8" fmla="*/ 1805353 w 5134707"/>
                <a:gd name="connsiteY8" fmla="*/ 316523 h 492979"/>
                <a:gd name="connsiteX9" fmla="*/ 164123 w 5134707"/>
                <a:gd name="connsiteY9" fmla="*/ 128954 h 492979"/>
                <a:gd name="connsiteX10" fmla="*/ 152400 w 5134707"/>
                <a:gd name="connsiteY10" fmla="*/ 316523 h 492979"/>
                <a:gd name="connsiteX0" fmla="*/ 23447 w 4982307"/>
                <a:gd name="connsiteY0" fmla="*/ 339969 h 494333"/>
                <a:gd name="connsiteX1" fmla="*/ 1652953 w 4982307"/>
                <a:gd name="connsiteY1" fmla="*/ 492369 h 494333"/>
                <a:gd name="connsiteX2" fmla="*/ 3012830 w 4982307"/>
                <a:gd name="connsiteY2" fmla="*/ 246185 h 494333"/>
                <a:gd name="connsiteX3" fmla="*/ 4138246 w 4982307"/>
                <a:gd name="connsiteY3" fmla="*/ 457200 h 494333"/>
                <a:gd name="connsiteX4" fmla="*/ 4982307 w 4982307"/>
                <a:gd name="connsiteY4" fmla="*/ 246185 h 494333"/>
                <a:gd name="connsiteX5" fmla="*/ 4958861 w 4982307"/>
                <a:gd name="connsiteY5" fmla="*/ 0 h 494333"/>
                <a:gd name="connsiteX6" fmla="*/ 4103076 w 4982307"/>
                <a:gd name="connsiteY6" fmla="*/ 304800 h 494333"/>
                <a:gd name="connsiteX7" fmla="*/ 2989384 w 4982307"/>
                <a:gd name="connsiteY7" fmla="*/ 58615 h 494333"/>
                <a:gd name="connsiteX8" fmla="*/ 1652953 w 4982307"/>
                <a:gd name="connsiteY8" fmla="*/ 316523 h 494333"/>
                <a:gd name="connsiteX9" fmla="*/ 11723 w 4982307"/>
                <a:gd name="connsiteY9" fmla="*/ 128954 h 494333"/>
                <a:gd name="connsiteX10" fmla="*/ 0 w 4982307"/>
                <a:gd name="connsiteY10" fmla="*/ 316523 h 494333"/>
                <a:gd name="connsiteX0" fmla="*/ 23447 w 4982307"/>
                <a:gd name="connsiteY0" fmla="*/ 369633 h 523997"/>
                <a:gd name="connsiteX1" fmla="*/ 1652953 w 4982307"/>
                <a:gd name="connsiteY1" fmla="*/ 522033 h 523997"/>
                <a:gd name="connsiteX2" fmla="*/ 3012830 w 4982307"/>
                <a:gd name="connsiteY2" fmla="*/ 275849 h 523997"/>
                <a:gd name="connsiteX3" fmla="*/ 4138246 w 4982307"/>
                <a:gd name="connsiteY3" fmla="*/ 486864 h 523997"/>
                <a:gd name="connsiteX4" fmla="*/ 4982307 w 4982307"/>
                <a:gd name="connsiteY4" fmla="*/ 275849 h 523997"/>
                <a:gd name="connsiteX5" fmla="*/ 4958861 w 4982307"/>
                <a:gd name="connsiteY5" fmla="*/ 29664 h 523997"/>
                <a:gd name="connsiteX6" fmla="*/ 4103076 w 4982307"/>
                <a:gd name="connsiteY6" fmla="*/ 334464 h 523997"/>
                <a:gd name="connsiteX7" fmla="*/ 2989384 w 4982307"/>
                <a:gd name="connsiteY7" fmla="*/ 88279 h 523997"/>
                <a:gd name="connsiteX8" fmla="*/ 1652953 w 4982307"/>
                <a:gd name="connsiteY8" fmla="*/ 346187 h 523997"/>
                <a:gd name="connsiteX9" fmla="*/ 11723 w 4982307"/>
                <a:gd name="connsiteY9" fmla="*/ 158618 h 523997"/>
                <a:gd name="connsiteX10" fmla="*/ 0 w 4982307"/>
                <a:gd name="connsiteY10" fmla="*/ 346187 h 523997"/>
                <a:gd name="connsiteX0" fmla="*/ 23447 w 4982307"/>
                <a:gd name="connsiteY0" fmla="*/ 339969 h 494333"/>
                <a:gd name="connsiteX1" fmla="*/ 1652953 w 4982307"/>
                <a:gd name="connsiteY1" fmla="*/ 492369 h 494333"/>
                <a:gd name="connsiteX2" fmla="*/ 3012830 w 4982307"/>
                <a:gd name="connsiteY2" fmla="*/ 246185 h 494333"/>
                <a:gd name="connsiteX3" fmla="*/ 4138246 w 4982307"/>
                <a:gd name="connsiteY3" fmla="*/ 457200 h 494333"/>
                <a:gd name="connsiteX4" fmla="*/ 4982307 w 4982307"/>
                <a:gd name="connsiteY4" fmla="*/ 246185 h 494333"/>
                <a:gd name="connsiteX5" fmla="*/ 4958861 w 4982307"/>
                <a:gd name="connsiteY5" fmla="*/ 0 h 494333"/>
                <a:gd name="connsiteX6" fmla="*/ 4103076 w 4982307"/>
                <a:gd name="connsiteY6" fmla="*/ 304800 h 494333"/>
                <a:gd name="connsiteX7" fmla="*/ 2989384 w 4982307"/>
                <a:gd name="connsiteY7" fmla="*/ 58615 h 494333"/>
                <a:gd name="connsiteX8" fmla="*/ 1652953 w 4982307"/>
                <a:gd name="connsiteY8" fmla="*/ 316523 h 494333"/>
                <a:gd name="connsiteX9" fmla="*/ 11723 w 4982307"/>
                <a:gd name="connsiteY9" fmla="*/ 128954 h 494333"/>
                <a:gd name="connsiteX10" fmla="*/ 0 w 4982307"/>
                <a:gd name="connsiteY10" fmla="*/ 316523 h 494333"/>
                <a:gd name="connsiteX0" fmla="*/ 23447 w 4982307"/>
                <a:gd name="connsiteY0" fmla="*/ 339969 h 494333"/>
                <a:gd name="connsiteX1" fmla="*/ 1652953 w 4982307"/>
                <a:gd name="connsiteY1" fmla="*/ 492369 h 494333"/>
                <a:gd name="connsiteX2" fmla="*/ 3012830 w 4982307"/>
                <a:gd name="connsiteY2" fmla="*/ 246185 h 494333"/>
                <a:gd name="connsiteX3" fmla="*/ 4138246 w 4982307"/>
                <a:gd name="connsiteY3" fmla="*/ 457200 h 494333"/>
                <a:gd name="connsiteX4" fmla="*/ 4982307 w 4982307"/>
                <a:gd name="connsiteY4" fmla="*/ 246185 h 494333"/>
                <a:gd name="connsiteX5" fmla="*/ 4958861 w 4982307"/>
                <a:gd name="connsiteY5" fmla="*/ 0 h 494333"/>
                <a:gd name="connsiteX6" fmla="*/ 4103076 w 4982307"/>
                <a:gd name="connsiteY6" fmla="*/ 304800 h 494333"/>
                <a:gd name="connsiteX7" fmla="*/ 2989384 w 4982307"/>
                <a:gd name="connsiteY7" fmla="*/ 58615 h 494333"/>
                <a:gd name="connsiteX8" fmla="*/ 1652953 w 4982307"/>
                <a:gd name="connsiteY8" fmla="*/ 316523 h 494333"/>
                <a:gd name="connsiteX9" fmla="*/ 11723 w 4982307"/>
                <a:gd name="connsiteY9" fmla="*/ 128954 h 494333"/>
                <a:gd name="connsiteX10" fmla="*/ 0 w 4982307"/>
                <a:gd name="connsiteY10" fmla="*/ 316523 h 494333"/>
                <a:gd name="connsiteX0" fmla="*/ 23447 w 4993571"/>
                <a:gd name="connsiteY0" fmla="*/ 339969 h 494333"/>
                <a:gd name="connsiteX1" fmla="*/ 1652953 w 4993571"/>
                <a:gd name="connsiteY1" fmla="*/ 492369 h 494333"/>
                <a:gd name="connsiteX2" fmla="*/ 3012830 w 4993571"/>
                <a:gd name="connsiteY2" fmla="*/ 246185 h 494333"/>
                <a:gd name="connsiteX3" fmla="*/ 4138246 w 4993571"/>
                <a:gd name="connsiteY3" fmla="*/ 457200 h 494333"/>
                <a:gd name="connsiteX4" fmla="*/ 4982307 w 4993571"/>
                <a:gd name="connsiteY4" fmla="*/ 246185 h 494333"/>
                <a:gd name="connsiteX5" fmla="*/ 4958861 w 4993571"/>
                <a:gd name="connsiteY5" fmla="*/ 0 h 494333"/>
                <a:gd name="connsiteX6" fmla="*/ 4103076 w 4993571"/>
                <a:gd name="connsiteY6" fmla="*/ 304800 h 494333"/>
                <a:gd name="connsiteX7" fmla="*/ 2989384 w 4993571"/>
                <a:gd name="connsiteY7" fmla="*/ 58615 h 494333"/>
                <a:gd name="connsiteX8" fmla="*/ 1652953 w 4993571"/>
                <a:gd name="connsiteY8" fmla="*/ 316523 h 494333"/>
                <a:gd name="connsiteX9" fmla="*/ 11723 w 4993571"/>
                <a:gd name="connsiteY9" fmla="*/ 128954 h 494333"/>
                <a:gd name="connsiteX10" fmla="*/ 0 w 4993571"/>
                <a:gd name="connsiteY10" fmla="*/ 316523 h 494333"/>
                <a:gd name="connsiteX0" fmla="*/ 46893 w 5017017"/>
                <a:gd name="connsiteY0" fmla="*/ 339969 h 494333"/>
                <a:gd name="connsiteX1" fmla="*/ 1676399 w 5017017"/>
                <a:gd name="connsiteY1" fmla="*/ 492369 h 494333"/>
                <a:gd name="connsiteX2" fmla="*/ 3036276 w 5017017"/>
                <a:gd name="connsiteY2" fmla="*/ 246185 h 494333"/>
                <a:gd name="connsiteX3" fmla="*/ 4161692 w 5017017"/>
                <a:gd name="connsiteY3" fmla="*/ 457200 h 494333"/>
                <a:gd name="connsiteX4" fmla="*/ 5005753 w 5017017"/>
                <a:gd name="connsiteY4" fmla="*/ 246185 h 494333"/>
                <a:gd name="connsiteX5" fmla="*/ 4982307 w 5017017"/>
                <a:gd name="connsiteY5" fmla="*/ 0 h 494333"/>
                <a:gd name="connsiteX6" fmla="*/ 4126522 w 5017017"/>
                <a:gd name="connsiteY6" fmla="*/ 304800 h 494333"/>
                <a:gd name="connsiteX7" fmla="*/ 3012830 w 5017017"/>
                <a:gd name="connsiteY7" fmla="*/ 58615 h 494333"/>
                <a:gd name="connsiteX8" fmla="*/ 1676399 w 5017017"/>
                <a:gd name="connsiteY8" fmla="*/ 316523 h 494333"/>
                <a:gd name="connsiteX9" fmla="*/ 0 w 5017017"/>
                <a:gd name="connsiteY9" fmla="*/ 199238 h 494333"/>
                <a:gd name="connsiteX10" fmla="*/ 23446 w 5017017"/>
                <a:gd name="connsiteY10" fmla="*/ 316523 h 494333"/>
                <a:gd name="connsiteX0" fmla="*/ 23447 w 4993571"/>
                <a:gd name="connsiteY0" fmla="*/ 339969 h 494333"/>
                <a:gd name="connsiteX1" fmla="*/ 1652953 w 4993571"/>
                <a:gd name="connsiteY1" fmla="*/ 492369 h 494333"/>
                <a:gd name="connsiteX2" fmla="*/ 3012830 w 4993571"/>
                <a:gd name="connsiteY2" fmla="*/ 246185 h 494333"/>
                <a:gd name="connsiteX3" fmla="*/ 4138246 w 4993571"/>
                <a:gd name="connsiteY3" fmla="*/ 457200 h 494333"/>
                <a:gd name="connsiteX4" fmla="*/ 4982307 w 4993571"/>
                <a:gd name="connsiteY4" fmla="*/ 246185 h 494333"/>
                <a:gd name="connsiteX5" fmla="*/ 4958861 w 4993571"/>
                <a:gd name="connsiteY5" fmla="*/ 0 h 494333"/>
                <a:gd name="connsiteX6" fmla="*/ 4103076 w 4993571"/>
                <a:gd name="connsiteY6" fmla="*/ 304800 h 494333"/>
                <a:gd name="connsiteX7" fmla="*/ 2989384 w 4993571"/>
                <a:gd name="connsiteY7" fmla="*/ 58615 h 494333"/>
                <a:gd name="connsiteX8" fmla="*/ 1652953 w 4993571"/>
                <a:gd name="connsiteY8" fmla="*/ 316523 h 494333"/>
                <a:gd name="connsiteX9" fmla="*/ 11724 w 4993571"/>
                <a:gd name="connsiteY9" fmla="*/ 185181 h 494333"/>
                <a:gd name="connsiteX10" fmla="*/ 0 w 4993571"/>
                <a:gd name="connsiteY10" fmla="*/ 316523 h 494333"/>
                <a:gd name="connsiteX0" fmla="*/ 23447 w 5001494"/>
                <a:gd name="connsiteY0" fmla="*/ 283742 h 438106"/>
                <a:gd name="connsiteX1" fmla="*/ 1652953 w 5001494"/>
                <a:gd name="connsiteY1" fmla="*/ 436142 h 438106"/>
                <a:gd name="connsiteX2" fmla="*/ 3012830 w 5001494"/>
                <a:gd name="connsiteY2" fmla="*/ 189958 h 438106"/>
                <a:gd name="connsiteX3" fmla="*/ 4138246 w 5001494"/>
                <a:gd name="connsiteY3" fmla="*/ 400973 h 438106"/>
                <a:gd name="connsiteX4" fmla="*/ 4982307 w 5001494"/>
                <a:gd name="connsiteY4" fmla="*/ 189958 h 438106"/>
                <a:gd name="connsiteX5" fmla="*/ 4970584 w 5001494"/>
                <a:gd name="connsiteY5" fmla="*/ 0 h 438106"/>
                <a:gd name="connsiteX6" fmla="*/ 4103076 w 5001494"/>
                <a:gd name="connsiteY6" fmla="*/ 248573 h 438106"/>
                <a:gd name="connsiteX7" fmla="*/ 2989384 w 5001494"/>
                <a:gd name="connsiteY7" fmla="*/ 2388 h 438106"/>
                <a:gd name="connsiteX8" fmla="*/ 1652953 w 5001494"/>
                <a:gd name="connsiteY8" fmla="*/ 260296 h 438106"/>
                <a:gd name="connsiteX9" fmla="*/ 11724 w 5001494"/>
                <a:gd name="connsiteY9" fmla="*/ 128954 h 438106"/>
                <a:gd name="connsiteX10" fmla="*/ 0 w 5001494"/>
                <a:gd name="connsiteY10" fmla="*/ 260296 h 43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1494" h="438106">
                  <a:moveTo>
                    <a:pt x="23447" y="283742"/>
                  </a:moveTo>
                  <a:cubicBezTo>
                    <a:pt x="328247" y="371665"/>
                    <a:pt x="1154723" y="451773"/>
                    <a:pt x="1652953" y="436142"/>
                  </a:cubicBezTo>
                  <a:cubicBezTo>
                    <a:pt x="2151183" y="420511"/>
                    <a:pt x="2598615" y="195820"/>
                    <a:pt x="3012830" y="189958"/>
                  </a:cubicBezTo>
                  <a:cubicBezTo>
                    <a:pt x="3427046" y="184097"/>
                    <a:pt x="3810000" y="400973"/>
                    <a:pt x="4138246" y="400973"/>
                  </a:cubicBezTo>
                  <a:cubicBezTo>
                    <a:pt x="4466492" y="400973"/>
                    <a:pt x="4845538" y="266158"/>
                    <a:pt x="4982307" y="189958"/>
                  </a:cubicBezTo>
                  <a:cubicBezTo>
                    <a:pt x="4974492" y="107896"/>
                    <a:pt x="5037015" y="82062"/>
                    <a:pt x="4970584" y="0"/>
                  </a:cubicBezTo>
                  <a:cubicBezTo>
                    <a:pt x="4566137" y="222738"/>
                    <a:pt x="4433276" y="248175"/>
                    <a:pt x="4103076" y="248573"/>
                  </a:cubicBezTo>
                  <a:cubicBezTo>
                    <a:pt x="3772876" y="248971"/>
                    <a:pt x="3397738" y="434"/>
                    <a:pt x="2989384" y="2388"/>
                  </a:cubicBezTo>
                  <a:cubicBezTo>
                    <a:pt x="2581030" y="4342"/>
                    <a:pt x="2149230" y="239202"/>
                    <a:pt x="1652953" y="260296"/>
                  </a:cubicBezTo>
                  <a:cubicBezTo>
                    <a:pt x="1156676" y="281390"/>
                    <a:pt x="287216" y="128954"/>
                    <a:pt x="11724" y="128954"/>
                  </a:cubicBezTo>
                  <a:lnTo>
                    <a:pt x="0" y="260296"/>
                  </a:lnTo>
                </a:path>
              </a:pathLst>
            </a:custGeom>
            <a:solidFill>
              <a:schemeClr val="bg1"/>
            </a:solidFill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12">
              <a:extLst>
                <a:ext uri="{FF2B5EF4-FFF2-40B4-BE49-F238E27FC236}">
                  <a16:creationId xmlns:a16="http://schemas.microsoft.com/office/drawing/2014/main" id="{66CD6C37-C17D-DC1D-681A-96D18E476BC7}"/>
                </a:ext>
              </a:extLst>
            </p:cNvPr>
            <p:cNvSpPr/>
            <p:nvPr/>
          </p:nvSpPr>
          <p:spPr>
            <a:xfrm>
              <a:off x="5545015" y="4314092"/>
              <a:ext cx="394289" cy="7502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13">
              <a:extLst>
                <a:ext uri="{FF2B5EF4-FFF2-40B4-BE49-F238E27FC236}">
                  <a16:creationId xmlns:a16="http://schemas.microsoft.com/office/drawing/2014/main" id="{E0B93117-E201-927D-5A1B-AB110C75CC75}"/>
                </a:ext>
              </a:extLst>
            </p:cNvPr>
            <p:cNvSpPr/>
            <p:nvPr/>
          </p:nvSpPr>
          <p:spPr>
            <a:xfrm>
              <a:off x="10392737" y="4314092"/>
              <a:ext cx="394289" cy="7502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1586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AE6FBF-5233-C615-4A6B-E522A2AD1B78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모바일 애플리케이션의 종류</a:t>
            </a:r>
          </a:p>
        </p:txBody>
      </p:sp>
      <p:sp>
        <p:nvSpPr>
          <p:cNvPr id="3" name="텍스트 개체 틀 8">
            <a:extLst>
              <a:ext uri="{FF2B5EF4-FFF2-40B4-BE49-F238E27FC236}">
                <a16:creationId xmlns:a16="http://schemas.microsoft.com/office/drawing/2014/main" id="{F84D27EB-054F-7481-C9E2-DB08C3E920F5}"/>
              </a:ext>
            </a:extLst>
          </p:cNvPr>
          <p:cNvSpPr txBox="1">
            <a:spLocks/>
          </p:cNvSpPr>
          <p:nvPr/>
        </p:nvSpPr>
        <p:spPr>
          <a:xfrm>
            <a:off x="455474" y="1234108"/>
            <a:ext cx="11281052" cy="4999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네이티브 앱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: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제조사가 추천하는 프로그래밍 언어를 사용 해서 만들어진 애플리케이션</a:t>
            </a:r>
            <a:endParaRPr lang="en-US" altLang="ko-KR" sz="1600" b="0" i="0" u="none" strike="noStrike" baseline="0" dirty="0">
              <a:solidFill>
                <a:srgbClr val="000000"/>
              </a:solidFill>
              <a:latin typeface="YoonV YoonMyungjo100Std_OTF"/>
            </a:endParaRPr>
          </a:p>
          <a:p>
            <a:pPr lvl="2"/>
            <a:r>
              <a:rPr lang="ko-KR" altLang="en-US" dirty="0"/>
              <a:t>아이폰</a:t>
            </a:r>
            <a:r>
              <a:rPr lang="en-US" altLang="ko-KR" dirty="0"/>
              <a:t>: </a:t>
            </a:r>
            <a:r>
              <a:rPr lang="ko-KR" altLang="en-US" dirty="0"/>
              <a:t>오브젝티브</a:t>
            </a:r>
            <a:r>
              <a:rPr lang="en-US" altLang="ko-KR" dirty="0"/>
              <a:t>-C(Objective-C)</a:t>
            </a:r>
          </a:p>
          <a:p>
            <a:pPr lvl="2"/>
            <a:r>
              <a:rPr lang="ko-KR" altLang="en-US" dirty="0"/>
              <a:t>안드로이드폰</a:t>
            </a:r>
            <a:r>
              <a:rPr lang="en-US" altLang="ko-KR" dirty="0"/>
              <a:t>: </a:t>
            </a:r>
            <a:r>
              <a:rPr lang="ko-KR" altLang="en-US" dirty="0"/>
              <a:t>자바</a:t>
            </a:r>
            <a:r>
              <a:rPr lang="en-US" altLang="ko-KR" dirty="0"/>
              <a:t>(Java) </a:t>
            </a:r>
            <a:r>
              <a:rPr lang="ko-KR" altLang="en-US" dirty="0"/>
              <a:t>프로그래밍</a:t>
            </a:r>
            <a:endParaRPr lang="en-US" altLang="ko-KR" dirty="0"/>
          </a:p>
          <a:p>
            <a:pPr lvl="1"/>
            <a:r>
              <a:rPr lang="ko-KR" altLang="en-US" dirty="0"/>
              <a:t>모바일 웹 앱</a:t>
            </a:r>
            <a:endParaRPr lang="en-US" altLang="ko-KR" dirty="0"/>
          </a:p>
          <a:p>
            <a:pPr lvl="2"/>
            <a:r>
              <a:rPr lang="ko-KR" altLang="en-US" dirty="0"/>
              <a:t>웹사이트 화면을 애플리케이션으로 감싸기만 해서 보여줌</a:t>
            </a:r>
            <a:endParaRPr lang="en-US" altLang="ko-KR" dirty="0"/>
          </a:p>
          <a:p>
            <a:pPr lvl="1"/>
            <a:r>
              <a:rPr lang="ko-KR" altLang="en-US" dirty="0"/>
              <a:t>하이브리드 앱</a:t>
            </a:r>
            <a:endParaRPr lang="en-US" altLang="ko-KR" dirty="0"/>
          </a:p>
          <a:p>
            <a:pPr lvl="2"/>
            <a:r>
              <a:rPr lang="ko-KR" altLang="en-US" dirty="0"/>
              <a:t>스마트폰의 기능과 웹 페이지를 연결할 수 있는 층을 설치해서 웹사이트가 스마트폰의 기능을 활용</a:t>
            </a:r>
            <a:endParaRPr lang="en-US" altLang="ko-KR" dirty="0"/>
          </a:p>
          <a:p>
            <a:pPr lvl="2"/>
            <a:r>
              <a:rPr lang="ko-KR" altLang="en-US" dirty="0"/>
              <a:t>쿠팡</a:t>
            </a:r>
            <a:r>
              <a:rPr lang="en-US" altLang="ko-KR" dirty="0"/>
              <a:t>, </a:t>
            </a:r>
            <a:r>
              <a:rPr lang="ko-KR" altLang="en-US" dirty="0"/>
              <a:t>위메프 등의 쇼핑 애플리케이션</a:t>
            </a:r>
            <a:endParaRPr lang="en-US" altLang="ko-KR" dirty="0"/>
          </a:p>
          <a:p>
            <a:pPr lvl="1"/>
            <a:r>
              <a:rPr lang="ko-KR" altLang="en-US" dirty="0"/>
              <a:t>리액트 네이티브</a:t>
            </a:r>
            <a:endParaRPr lang="en-US" altLang="ko-KR" dirty="0"/>
          </a:p>
          <a:p>
            <a:pPr lvl="2"/>
            <a:r>
              <a:rPr lang="ko-KR" altLang="en-US" dirty="0"/>
              <a:t>하나의 프로그램을 만들어서 여러 프로그램으로 만들어주는 엔진 또는 프레임워크</a:t>
            </a:r>
            <a:endParaRPr lang="en-US" altLang="ko-KR" dirty="0"/>
          </a:p>
          <a:p>
            <a:pPr lvl="2"/>
            <a:r>
              <a:rPr lang="ko-KR" altLang="en-US" dirty="0"/>
              <a:t>페이스북</a:t>
            </a:r>
            <a:r>
              <a:rPr lang="en-US" altLang="ko-KR" dirty="0"/>
              <a:t>, </a:t>
            </a:r>
            <a:r>
              <a:rPr lang="ko-KR" altLang="en-US" dirty="0"/>
              <a:t>인스타그램</a:t>
            </a:r>
            <a:r>
              <a:rPr lang="en-US" altLang="ko-KR" dirty="0"/>
              <a:t>, </a:t>
            </a:r>
            <a:r>
              <a:rPr lang="ko-KR" altLang="en-US" dirty="0"/>
              <a:t>핀터레스트</a:t>
            </a:r>
            <a:r>
              <a:rPr lang="en-US" altLang="ko-KR" dirty="0"/>
              <a:t>, </a:t>
            </a:r>
            <a:r>
              <a:rPr lang="ko-KR" altLang="en-US" dirty="0"/>
              <a:t>디스코드</a:t>
            </a:r>
            <a:r>
              <a:rPr lang="en-US" altLang="ko-KR" dirty="0"/>
              <a:t>, </a:t>
            </a:r>
            <a:r>
              <a:rPr lang="ko-KR" altLang="en-US" dirty="0"/>
              <a:t>스카이프 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26686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AE6FBF-5233-C615-4A6B-E522A2AD1B78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모바일 애플리케이션의 종류</a:t>
            </a:r>
          </a:p>
        </p:txBody>
      </p:sp>
      <p:sp>
        <p:nvSpPr>
          <p:cNvPr id="3" name="텍스트 개체 틀 8">
            <a:extLst>
              <a:ext uri="{FF2B5EF4-FFF2-40B4-BE49-F238E27FC236}">
                <a16:creationId xmlns:a16="http://schemas.microsoft.com/office/drawing/2014/main" id="{6A9C2C7C-93EF-368D-2AA0-4785DAD7A3F0}"/>
              </a:ext>
            </a:extLst>
          </p:cNvPr>
          <p:cNvSpPr txBox="1">
            <a:spLocks/>
          </p:cNvSpPr>
          <p:nvPr/>
        </p:nvSpPr>
        <p:spPr>
          <a:xfrm>
            <a:off x="455474" y="1190565"/>
            <a:ext cx="11281052" cy="1759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3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가지 키워드로 정리하는 핵심 포인트</a:t>
            </a:r>
          </a:p>
          <a:p>
            <a:pPr lvl="1"/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자바스크립트란 웹 브라우저에서 작동하는 프로그래밍 언어</a:t>
            </a:r>
            <a:endParaRPr lang="en-US" altLang="ko-KR" sz="1600" b="0" i="0" u="none" strike="noStrike" baseline="0" dirty="0">
              <a:solidFill>
                <a:srgbClr val="000000"/>
              </a:solidFill>
              <a:latin typeface="YoonV YoonMyungjo100Std_OTF"/>
            </a:endParaRPr>
          </a:p>
          <a:p>
            <a:pPr lvl="1"/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ECMAScript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란 유럽컴퓨터제조협회에서 표준화한 자바스크립트의 공식 명칭</a:t>
            </a:r>
            <a:endParaRPr lang="en-US" altLang="ko-KR" sz="1600" b="0" i="0" u="none" strike="noStrike" baseline="0" dirty="0">
              <a:solidFill>
                <a:srgbClr val="000000"/>
              </a:solidFill>
              <a:latin typeface="YoonV YoonMyungjo100Std_OTF"/>
            </a:endParaRPr>
          </a:p>
          <a:p>
            <a:pPr lvl="1"/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웹 애플리케이션이란 기존의 웹 페이지보다 많은 기능을 구현한 웹 페이지</a:t>
            </a:r>
            <a:endParaRPr lang="en-US" altLang="ko-KR" sz="1600" b="0" i="0" u="none" strike="noStrike" baseline="0" dirty="0">
              <a:solidFill>
                <a:srgbClr val="000000"/>
              </a:solidFill>
              <a:latin typeface="YoonV YoonMyungjo100Std_OTF"/>
            </a:endParaRPr>
          </a:p>
        </p:txBody>
      </p:sp>
    </p:spTree>
    <p:extLst>
      <p:ext uri="{BB962C8B-B14F-4D97-AF65-F5344CB8AC3E}">
        <p14:creationId xmlns:p14="http://schemas.microsoft.com/office/powerpoint/2010/main" val="2239116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E45690-40D6-36DE-929F-1818C9ADF866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자바스크립트로 무엇을 할 수 있을까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바닥글 개체 틀 2">
            <a:extLst>
              <a:ext uri="{FF2B5EF4-FFF2-40B4-BE49-F238E27FC236}">
                <a16:creationId xmlns:a16="http://schemas.microsoft.com/office/drawing/2014/main" id="{8FA84198-21AA-A0F7-F2D6-AA64F5254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kumimoji="1" lang="en-US" altLang="ko-KR"/>
              <a:t>(</a:t>
            </a:r>
            <a:r>
              <a:rPr kumimoji="1" lang="ko-KR" altLang="en-US"/>
              <a:t>웹 프로그래밍을 위한</a:t>
            </a:r>
            <a:r>
              <a:rPr kumimoji="1" lang="en-US" altLang="ko-KR"/>
              <a:t>) </a:t>
            </a:r>
            <a:r>
              <a:rPr kumimoji="1" lang="ko-KR" altLang="en-US"/>
              <a:t>자바스크립트 기본편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DCE89B-2DD8-E460-3FAB-8E8C41D91056}"/>
              </a:ext>
            </a:extLst>
          </p:cNvPr>
          <p:cNvSpPr txBox="1"/>
          <p:nvPr/>
        </p:nvSpPr>
        <p:spPr>
          <a:xfrm>
            <a:off x="890729" y="1690688"/>
            <a:ext cx="52052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서버를 구성하고 서버용 프로그램을 만들 수 있다</a:t>
            </a:r>
            <a:r>
              <a:rPr kumimoji="1" lang="en-US" altLang="ko-KR" b="1" dirty="0"/>
              <a:t>.</a:t>
            </a:r>
          </a:p>
          <a:p>
            <a:endParaRPr kumimoji="1" lang="en-US" altLang="ko-KR" b="1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58F076-18B2-CFC3-CDA2-8CF451BFF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5845"/>
            <a:ext cx="5470013" cy="32153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BE4121-4075-15A5-F81C-8D95F0A5A3F9}"/>
              </a:ext>
            </a:extLst>
          </p:cNvPr>
          <p:cNvSpPr txBox="1"/>
          <p:nvPr/>
        </p:nvSpPr>
        <p:spPr>
          <a:xfrm>
            <a:off x="6502402" y="2852656"/>
            <a:ext cx="5190066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과거에는</a:t>
            </a:r>
            <a:r>
              <a:rPr lang="en-US" altLang="ko-KR" sz="1600" dirty="0"/>
              <a:t> </a:t>
            </a:r>
            <a:r>
              <a:rPr lang="ko-KR" altLang="en-US" sz="1600" dirty="0"/>
              <a:t>서버용으로 </a:t>
            </a:r>
            <a:r>
              <a:rPr lang="en-US" altLang="ko-KR" sz="1600" dirty="0"/>
              <a:t>PHP</a:t>
            </a:r>
            <a:r>
              <a:rPr lang="ko-KR" altLang="en-US" sz="1600" dirty="0"/>
              <a:t>나 </a:t>
            </a:r>
            <a:r>
              <a:rPr lang="en-US" altLang="ko-KR" sz="1600" dirty="0"/>
              <a:t>ASP.NET, </a:t>
            </a:r>
            <a:r>
              <a:rPr lang="ko-KR" altLang="en-US" sz="1600" dirty="0"/>
              <a:t>자바 같은 별도의 언어를 사용했지만</a:t>
            </a:r>
            <a:r>
              <a:rPr lang="en-US" altLang="ko-KR" sz="1600" dirty="0"/>
              <a:t>, </a:t>
            </a:r>
            <a:r>
              <a:rPr lang="ko-KR" altLang="en-US" sz="1600" dirty="0"/>
              <a:t>이제는 자바스크립트만 알고 있으면 서버 프로그래밍도 가능</a:t>
            </a:r>
          </a:p>
        </p:txBody>
      </p:sp>
    </p:spTree>
    <p:extLst>
      <p:ext uri="{BB962C8B-B14F-4D97-AF65-F5344CB8AC3E}">
        <p14:creationId xmlns:p14="http://schemas.microsoft.com/office/powerpoint/2010/main" val="4100774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54ACBC-71D9-B9E5-6D17-B1A2D93752E5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자바스크립트의 특징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FA264A5-3AA1-41FC-4B57-0D3C38DA3133}"/>
              </a:ext>
            </a:extLst>
          </p:cNvPr>
          <p:cNvSpPr/>
          <p:nvPr/>
        </p:nvSpPr>
        <p:spPr>
          <a:xfrm>
            <a:off x="3591098" y="3898669"/>
            <a:ext cx="1172095" cy="2909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바닥글 개체 틀 2">
            <a:extLst>
              <a:ext uri="{FF2B5EF4-FFF2-40B4-BE49-F238E27FC236}">
                <a16:creationId xmlns:a16="http://schemas.microsoft.com/office/drawing/2014/main" id="{D2F0DDE4-611D-04A0-7F9F-057B25DB7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kumimoji="1" lang="en-US" altLang="ko-KR"/>
              <a:t>(</a:t>
            </a:r>
            <a:r>
              <a:rPr kumimoji="1" lang="ko-KR" altLang="en-US"/>
              <a:t>웹 프로그래밍을 위한</a:t>
            </a:r>
            <a:r>
              <a:rPr kumimoji="1" lang="en-US" altLang="ko-KR"/>
              <a:t>) </a:t>
            </a:r>
            <a:r>
              <a:rPr kumimoji="1" lang="ko-KR" altLang="en-US"/>
              <a:t>자바스크립트 기본편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BE5312-F39B-6DE1-A636-EF4A11FBC9DC}"/>
              </a:ext>
            </a:extLst>
          </p:cNvPr>
          <p:cNvSpPr txBox="1"/>
          <p:nvPr/>
        </p:nvSpPr>
        <p:spPr>
          <a:xfrm>
            <a:off x="1017478" y="2157430"/>
            <a:ext cx="7668768" cy="21162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모든 웹 브라우저에서 작동한다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웹 브라우저에서 실행 결과를 즉시 확인할 수 있다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풀스택</a:t>
            </a:r>
            <a:r>
              <a:rPr kumimoji="1" lang="ko-KR" altLang="en-US" dirty="0"/>
              <a:t> 웹 개발 뿐 아니라 다양한 용도의 프로그램을 만들 수 있다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다양한 자바스크립트 공개 </a:t>
            </a:r>
            <a:r>
              <a:rPr kumimoji="1" lang="en-US" altLang="ko-KR" dirty="0"/>
              <a:t>API</a:t>
            </a:r>
            <a:r>
              <a:rPr kumimoji="1" lang="ko-KR" altLang="en-US" dirty="0"/>
              <a:t>를 사용할 수 있다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다양한 라이브러리와 프레임워크를 사용할 수 있다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7E2AE-E75E-C220-7840-60F4A1D100B1}"/>
              </a:ext>
            </a:extLst>
          </p:cNvPr>
          <p:cNvSpPr txBox="1"/>
          <p:nvPr/>
        </p:nvSpPr>
        <p:spPr>
          <a:xfrm>
            <a:off x="2778297" y="4666057"/>
            <a:ext cx="3690235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</a:rPr>
              <a:t>프레임워크에서 기본으로 제공하는 소스를 수정하거나 추가하는 방법으로 웹 프로그램을 만들 수 있게 미리 준비한 일종의 틀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DABAF37-9A9F-5B3F-7125-FC9EE6208192}"/>
              </a:ext>
            </a:extLst>
          </p:cNvPr>
          <p:cNvCxnSpPr/>
          <p:nvPr/>
        </p:nvCxnSpPr>
        <p:spPr>
          <a:xfrm>
            <a:off x="4177145" y="4189615"/>
            <a:ext cx="250922" cy="483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837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1" y="2187028"/>
            <a:ext cx="4591623" cy="23602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2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>
                <a:solidFill>
                  <a:schemeClr val="bg1"/>
                </a:solidFill>
              </a:rPr>
              <a:t>자바스크립트</a:t>
            </a:r>
            <a:br>
              <a:rPr lang="en-US" altLang="ko-KR" sz="5000" dirty="0">
                <a:solidFill>
                  <a:schemeClr val="bg1"/>
                </a:solidFill>
              </a:rPr>
            </a:br>
            <a:r>
              <a:rPr lang="ko-KR" altLang="en-US" sz="5000" dirty="0">
                <a:solidFill>
                  <a:schemeClr val="bg1"/>
                </a:solidFill>
              </a:rPr>
              <a:t>특징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655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AE6FBF-5233-C615-4A6B-E522A2AD1B78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프로그래밍이란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바닥글 개체 틀 3">
            <a:extLst>
              <a:ext uri="{FF2B5EF4-FFF2-40B4-BE49-F238E27FC236}">
                <a16:creationId xmlns:a16="http://schemas.microsoft.com/office/drawing/2014/main" id="{F000176F-7BB7-2252-DF38-7EA5A945D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63586" y="5735865"/>
            <a:ext cx="4114800" cy="365125"/>
          </a:xfrm>
        </p:spPr>
        <p:txBody>
          <a:bodyPr/>
          <a:lstStyle/>
          <a:p>
            <a:r>
              <a:rPr lang="en-US" altLang="ko-KR"/>
              <a:t>Do it! </a:t>
            </a:r>
            <a:r>
              <a:rPr lang="ko-KR" altLang="en-US"/>
              <a:t>자바스크립트 입문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865CD1-CDEF-66BC-1997-9778D37C5712}"/>
              </a:ext>
            </a:extLst>
          </p:cNvPr>
          <p:cNvSpPr txBox="1"/>
          <p:nvPr/>
        </p:nvSpPr>
        <p:spPr>
          <a:xfrm>
            <a:off x="1011936" y="1792224"/>
            <a:ext cx="107388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컴퓨터가 똑똑한 이유는 컴퓨터 안에 담겨 있는 프로그램 덕분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프로그래밍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사람이 </a:t>
            </a:r>
            <a:r>
              <a:rPr kumimoji="1" lang="ko-KR" altLang="en-US" dirty="0" err="1"/>
              <a:t>원하는대로</a:t>
            </a:r>
            <a:r>
              <a:rPr kumimoji="1" lang="ko-KR" altLang="en-US" dirty="0"/>
              <a:t> 컴퓨터가 작동할 수 있도록 컴퓨터 언어로 명령어를 나열하는 행위</a:t>
            </a:r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4D708E-6C31-B816-1249-20668F518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216" y="3297474"/>
            <a:ext cx="5915851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83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AE6FBF-5233-C615-4A6B-E522A2AD1B78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 프로그래밍이란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바닥글 개체 틀 3">
            <a:extLst>
              <a:ext uri="{FF2B5EF4-FFF2-40B4-BE49-F238E27FC236}">
                <a16:creationId xmlns:a16="http://schemas.microsoft.com/office/drawing/2014/main" id="{7C5FF62F-6FA0-064A-DFC1-627D0B5C4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/>
              <a:t>Do it! </a:t>
            </a:r>
            <a:r>
              <a:rPr lang="ko-KR" altLang="en-US"/>
              <a:t>자바스크립트 입문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CCF8B-5786-B8D4-948C-15F12ECB22F8}"/>
              </a:ext>
            </a:extLst>
          </p:cNvPr>
          <p:cNvSpPr txBox="1"/>
          <p:nvPr/>
        </p:nvSpPr>
        <p:spPr>
          <a:xfrm>
            <a:off x="1011936" y="1792224"/>
            <a:ext cx="75168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웹 프로그래밍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웹 브라우저</a:t>
            </a:r>
            <a:r>
              <a:rPr kumimoji="1" lang="en-US" altLang="ko-KR" dirty="0"/>
              <a:t>’</a:t>
            </a:r>
            <a:r>
              <a:rPr kumimoji="1" lang="ko-KR" altLang="en-US" dirty="0"/>
              <a:t>를 동작시키는 프로그램을 작성하는 것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357E23-7819-2F62-04B3-DB5D4F53F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175" y="2433064"/>
            <a:ext cx="4591450" cy="36017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4BBAB0-3A16-420C-0B4C-03A7A4797308}"/>
              </a:ext>
            </a:extLst>
          </p:cNvPr>
          <p:cNvSpPr txBox="1"/>
          <p:nvPr/>
        </p:nvSpPr>
        <p:spPr>
          <a:xfrm>
            <a:off x="571500" y="2756060"/>
            <a:ext cx="5421977" cy="2137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 err="1"/>
              <a:t>백엔드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(back-end) </a:t>
            </a:r>
            <a:r>
              <a:rPr kumimoji="1" lang="ko-KR" altLang="en-US" sz="1600" dirty="0"/>
              <a:t>프로그래밍</a:t>
            </a:r>
            <a:r>
              <a:rPr kumimoji="1" lang="en-US" altLang="ko-KR" sz="1600" dirty="0"/>
              <a:t> : </a:t>
            </a:r>
            <a:r>
              <a:rPr kumimoji="1" lang="ko-KR" altLang="en-US" sz="1600" dirty="0"/>
              <a:t>서</a:t>
            </a:r>
            <a:r>
              <a:rPr lang="ko-KR" altLang="en-US" sz="1600" dirty="0"/>
              <a:t>버에서 데이터 관리를 프로그래밍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 err="1"/>
              <a:t>프런트엔드</a:t>
            </a:r>
            <a:r>
              <a:rPr kumimoji="1" lang="en-US" altLang="ko-KR" sz="1600" dirty="0"/>
              <a:t>(front-end) </a:t>
            </a:r>
            <a:r>
              <a:rPr kumimoji="1" lang="ko-KR" altLang="en-US" sz="1600" dirty="0"/>
              <a:t>프로그래밍</a:t>
            </a:r>
            <a:r>
              <a:rPr kumimoji="1" lang="en-US" altLang="ko-KR" sz="1600" dirty="0"/>
              <a:t>: </a:t>
            </a:r>
            <a:r>
              <a:rPr kumimoji="1" lang="ko-KR" altLang="en-US" sz="1600" dirty="0"/>
              <a:t>서버에서 받아온 정보를 웹 브라우저에  어떻게 표시할 것인지 프로그래밍</a:t>
            </a: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227068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35863" y="956445"/>
            <a:ext cx="2600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40" dirty="0" err="1">
                <a:solidFill>
                  <a:srgbClr val="00AFEF"/>
                </a:solidFill>
                <a:latin typeface="나눔고딕 ExtraBold"/>
                <a:cs typeface="나눔고딕 ExtraBold"/>
              </a:rPr>
              <a:t>자바스크립트</a:t>
            </a:r>
            <a:r>
              <a:rPr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3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실행</a:t>
            </a:r>
            <a:endParaRPr sz="2400" dirty="0">
              <a:latin typeface="나눔고딕 ExtraBold"/>
              <a:cs typeface="나눔고딕 ExtraBold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97867" y="1830439"/>
            <a:ext cx="416623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204" dirty="0">
                <a:solidFill>
                  <a:srgbClr val="5F4679"/>
                </a:solidFill>
                <a:latin typeface="나눔고딕 ExtraBold"/>
                <a:cs typeface="나눔고딕 ExtraBold"/>
              </a:rPr>
              <a:t>자바스크립트</a:t>
            </a:r>
            <a:endParaRPr sz="6000">
              <a:latin typeface="나눔고딕 ExtraBold"/>
              <a:cs typeface="나눔고딕 ExtraBold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30230" rIns="0" bIns="0" rtlCol="0">
            <a:spAutoFit/>
          </a:bodyPr>
          <a:lstStyle/>
          <a:p>
            <a:pPr marL="3243580">
              <a:lnSpc>
                <a:spcPts val="4275"/>
              </a:lnSpc>
              <a:spcBef>
                <a:spcPts val="100"/>
              </a:spcBef>
            </a:pPr>
            <a:r>
              <a:rPr sz="3600" b="0" spc="775" dirty="0">
                <a:solidFill>
                  <a:srgbClr val="000000"/>
                </a:solidFill>
                <a:latin typeface="휴먼아미체"/>
                <a:cs typeface="휴먼아미체"/>
              </a:rPr>
              <a:t>웹</a:t>
            </a:r>
            <a:r>
              <a:rPr sz="3600" b="0" spc="-865" dirty="0">
                <a:solidFill>
                  <a:srgbClr val="000000"/>
                </a:solidFill>
                <a:latin typeface="휴먼아미체"/>
                <a:cs typeface="휴먼아미체"/>
              </a:rPr>
              <a:t> </a:t>
            </a:r>
            <a:r>
              <a:rPr sz="3600" b="0" spc="865" dirty="0">
                <a:solidFill>
                  <a:srgbClr val="000000"/>
                </a:solidFill>
                <a:latin typeface="휴먼아미체"/>
                <a:cs typeface="휴먼아미체"/>
              </a:rPr>
              <a:t>페이지에</a:t>
            </a:r>
            <a:endParaRPr sz="3600">
              <a:latin typeface="휴먼아미체"/>
              <a:cs typeface="휴먼아미체"/>
            </a:endParaRPr>
          </a:p>
          <a:p>
            <a:pPr marL="3243580" marR="5080" indent="-635">
              <a:lnSpc>
                <a:spcPts val="5280"/>
              </a:lnSpc>
              <a:spcBef>
                <a:spcPts val="55"/>
              </a:spcBef>
            </a:pPr>
            <a:r>
              <a:rPr sz="3600" b="0" spc="1550" dirty="0">
                <a:solidFill>
                  <a:srgbClr val="000000"/>
                </a:solidFill>
                <a:latin typeface="휴먼아미체"/>
                <a:cs typeface="휴먼아미체"/>
              </a:rPr>
              <a:t>좀</a:t>
            </a:r>
            <a:r>
              <a:rPr sz="3600" b="0" spc="-860" dirty="0">
                <a:solidFill>
                  <a:srgbClr val="000000"/>
                </a:solidFill>
                <a:latin typeface="휴먼아미체"/>
                <a:cs typeface="휴먼아미체"/>
              </a:rPr>
              <a:t> </a:t>
            </a:r>
            <a:r>
              <a:rPr sz="3600" b="0" spc="1170" dirty="0">
                <a:solidFill>
                  <a:srgbClr val="000000"/>
                </a:solidFill>
                <a:latin typeface="휴먼아미체"/>
                <a:cs typeface="휴먼아미체"/>
              </a:rPr>
              <a:t>더</a:t>
            </a:r>
            <a:r>
              <a:rPr sz="3600" b="0" spc="-869" dirty="0">
                <a:solidFill>
                  <a:srgbClr val="000000"/>
                </a:solidFill>
                <a:latin typeface="휴먼아미체"/>
                <a:cs typeface="휴먼아미체"/>
              </a:rPr>
              <a:t> </a:t>
            </a:r>
            <a:r>
              <a:rPr sz="4400" b="1" spc="-320" dirty="0">
                <a:solidFill>
                  <a:srgbClr val="000000"/>
                </a:solidFill>
                <a:latin typeface="나눔고딕 ExtraBold"/>
                <a:cs typeface="나눔고딕 ExtraBold"/>
              </a:rPr>
              <a:t>동적인</a:t>
            </a:r>
            <a:r>
              <a:rPr sz="4400" b="1" spc="-434" dirty="0">
                <a:solidFill>
                  <a:srgbClr val="000000"/>
                </a:solidFill>
                <a:latin typeface="나눔고딕 ExtraBold"/>
                <a:cs typeface="나눔고딕 ExtraBold"/>
              </a:rPr>
              <a:t> </a:t>
            </a:r>
            <a:r>
              <a:rPr sz="4400" b="1" spc="280" dirty="0">
                <a:solidFill>
                  <a:srgbClr val="000000"/>
                </a:solidFill>
                <a:latin typeface="나눔고딕 ExtraBold"/>
                <a:cs typeface="나눔고딕 ExtraBold"/>
              </a:rPr>
              <a:t>효과</a:t>
            </a:r>
            <a:r>
              <a:rPr sz="3600" b="0" spc="280" dirty="0">
                <a:solidFill>
                  <a:srgbClr val="000000"/>
                </a:solidFill>
                <a:latin typeface="휴먼아미체"/>
                <a:cs typeface="휴먼아미체"/>
              </a:rPr>
              <a:t>를</a:t>
            </a:r>
            <a:r>
              <a:rPr sz="3600" b="0" spc="-865" dirty="0">
                <a:solidFill>
                  <a:srgbClr val="000000"/>
                </a:solidFill>
                <a:latin typeface="휴먼아미체"/>
                <a:cs typeface="휴먼아미체"/>
              </a:rPr>
              <a:t> </a:t>
            </a:r>
            <a:r>
              <a:rPr sz="3600" b="0" spc="1105" dirty="0">
                <a:solidFill>
                  <a:srgbClr val="000000"/>
                </a:solidFill>
                <a:latin typeface="휴먼아미체"/>
                <a:cs typeface="휴먼아미체"/>
              </a:rPr>
              <a:t>추가하기</a:t>
            </a:r>
            <a:r>
              <a:rPr sz="3600" b="0" spc="-885" dirty="0">
                <a:solidFill>
                  <a:srgbClr val="000000"/>
                </a:solidFill>
                <a:latin typeface="휴먼아미체"/>
                <a:cs typeface="휴먼아미체"/>
              </a:rPr>
              <a:t> </a:t>
            </a:r>
            <a:r>
              <a:rPr sz="3600" b="0" spc="860" dirty="0">
                <a:solidFill>
                  <a:srgbClr val="000000"/>
                </a:solidFill>
                <a:latin typeface="휴먼아미체"/>
                <a:cs typeface="휴먼아미체"/>
              </a:rPr>
              <a:t>위해 </a:t>
            </a:r>
            <a:r>
              <a:rPr sz="3600" b="0" spc="1205" dirty="0">
                <a:solidFill>
                  <a:srgbClr val="000000"/>
                </a:solidFill>
                <a:latin typeface="휴먼아미체"/>
                <a:cs typeface="휴먼아미체"/>
              </a:rPr>
              <a:t>사용하는</a:t>
            </a:r>
            <a:r>
              <a:rPr sz="3600" b="0" spc="-880" dirty="0">
                <a:solidFill>
                  <a:srgbClr val="000000"/>
                </a:solidFill>
                <a:latin typeface="휴먼아미체"/>
                <a:cs typeface="휴먼아미체"/>
              </a:rPr>
              <a:t> </a:t>
            </a:r>
            <a:r>
              <a:rPr sz="4400" b="1" spc="-335" dirty="0">
                <a:solidFill>
                  <a:srgbClr val="FB6353"/>
                </a:solidFill>
                <a:latin typeface="나눔고딕 ExtraBold"/>
                <a:cs typeface="나눔고딕 ExtraBold"/>
              </a:rPr>
              <a:t>프로그래밍</a:t>
            </a:r>
            <a:r>
              <a:rPr sz="4400" b="1" spc="-440" dirty="0">
                <a:solidFill>
                  <a:srgbClr val="FB6353"/>
                </a:solidFill>
                <a:latin typeface="나눔고딕 ExtraBold"/>
                <a:cs typeface="나눔고딕 ExtraBold"/>
              </a:rPr>
              <a:t> </a:t>
            </a:r>
            <a:r>
              <a:rPr sz="4400" b="1" spc="-380" dirty="0">
                <a:solidFill>
                  <a:srgbClr val="FB6353"/>
                </a:solidFill>
                <a:latin typeface="나눔고딕 ExtraBold"/>
                <a:cs typeface="나눔고딕 ExtraBold"/>
              </a:rPr>
              <a:t>언어</a:t>
            </a:r>
            <a:endParaRPr sz="4400">
              <a:latin typeface="나눔고딕 ExtraBold"/>
              <a:cs typeface="나눔고딕 Extra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0124" y="6542533"/>
            <a:ext cx="3465829" cy="218440"/>
          </a:xfrm>
          <a:custGeom>
            <a:avLst/>
            <a:gdLst/>
            <a:ahLst/>
            <a:cxnLst/>
            <a:rect l="l" t="t" r="r" b="b"/>
            <a:pathLst>
              <a:path w="3465829" h="218440">
                <a:moveTo>
                  <a:pt x="3356610" y="0"/>
                </a:moveTo>
                <a:lnTo>
                  <a:pt x="108966" y="0"/>
                </a:lnTo>
                <a:lnTo>
                  <a:pt x="66549" y="8562"/>
                </a:lnTo>
                <a:lnTo>
                  <a:pt x="31913" y="31913"/>
                </a:lnTo>
                <a:lnTo>
                  <a:pt x="8562" y="66549"/>
                </a:lnTo>
                <a:lnTo>
                  <a:pt x="0" y="108965"/>
                </a:lnTo>
                <a:lnTo>
                  <a:pt x="8565" y="151382"/>
                </a:lnTo>
                <a:lnTo>
                  <a:pt x="31920" y="186018"/>
                </a:lnTo>
                <a:lnTo>
                  <a:pt x="66558" y="209369"/>
                </a:lnTo>
                <a:lnTo>
                  <a:pt x="108966" y="217931"/>
                </a:lnTo>
                <a:lnTo>
                  <a:pt x="3356610" y="217931"/>
                </a:lnTo>
                <a:lnTo>
                  <a:pt x="3399029" y="209367"/>
                </a:lnTo>
                <a:lnTo>
                  <a:pt x="3433665" y="186013"/>
                </a:lnTo>
                <a:lnTo>
                  <a:pt x="3457014" y="151377"/>
                </a:lnTo>
                <a:lnTo>
                  <a:pt x="3465576" y="108965"/>
                </a:lnTo>
                <a:lnTo>
                  <a:pt x="3457013" y="66549"/>
                </a:lnTo>
                <a:lnTo>
                  <a:pt x="3433662" y="31913"/>
                </a:lnTo>
                <a:lnTo>
                  <a:pt x="3399026" y="8562"/>
                </a:lnTo>
                <a:lnTo>
                  <a:pt x="335661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80445" y="6546205"/>
            <a:ext cx="290385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1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1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21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9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365" dirty="0">
                <a:solidFill>
                  <a:srgbClr val="585858"/>
                </a:solidFill>
                <a:latin typeface="휴먼아미체"/>
                <a:cs typeface="휴먼아미체"/>
              </a:rPr>
              <a:t>코딩하기</a:t>
            </a:r>
            <a:r>
              <a:rPr sz="1050" spc="3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-10" dirty="0">
                <a:solidFill>
                  <a:srgbClr val="585858"/>
                </a:solidFill>
                <a:latin typeface="한컴산뜻돋움"/>
                <a:cs typeface="한컴산뜻돋움"/>
                <a:hlinkClick r:id="rId3"/>
              </a:rPr>
              <a:t>http://www.imagetoday.co.kr</a:t>
            </a:r>
            <a:endParaRPr sz="1050">
              <a:latin typeface="한컴산뜻돋움"/>
              <a:cs typeface="한컴산뜻돋움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6136" y="6541007"/>
            <a:ext cx="219455" cy="219455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2975432" y="5799404"/>
            <a:ext cx="1024890" cy="1059180"/>
            <a:chOff x="2975432" y="5799404"/>
            <a:chExt cx="1024890" cy="105918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75432" y="5799404"/>
              <a:ext cx="919010" cy="90626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80536" y="6427069"/>
              <a:ext cx="519404" cy="430929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0200" y="2031034"/>
            <a:ext cx="919016" cy="9062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67C9313-4CF3-8FD2-1EF5-96E266357706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자바스크립트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1" y="2187028"/>
            <a:ext cx="4591623" cy="23602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1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>
                <a:solidFill>
                  <a:schemeClr val="bg1"/>
                </a:solidFill>
              </a:rPr>
              <a:t>처음 만나는 </a:t>
            </a:r>
            <a:br>
              <a:rPr lang="en-US" altLang="ko-KR" sz="5000" dirty="0">
                <a:solidFill>
                  <a:schemeClr val="bg1"/>
                </a:solidFill>
              </a:rPr>
            </a:br>
            <a:r>
              <a:rPr lang="ko-KR" altLang="en-US" sz="5000" dirty="0">
                <a:solidFill>
                  <a:schemeClr val="bg1"/>
                </a:solidFill>
              </a:rPr>
              <a:t>자바스크립트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660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6234" y="2085268"/>
            <a:ext cx="233172" cy="23317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6234" y="3220648"/>
            <a:ext cx="233172" cy="23164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02820" y="1719769"/>
            <a:ext cx="10918825" cy="4443524"/>
          </a:xfrm>
          <a:prstGeom prst="rect">
            <a:avLst/>
          </a:prstGeom>
        </p:spPr>
        <p:txBody>
          <a:bodyPr vert="horz" wrap="square" lIns="0" tIns="168910" rIns="0" bIns="0" rtlCol="0">
            <a:spAutoFit/>
          </a:bodyPr>
          <a:lstStyle/>
          <a:p>
            <a:pPr marL="431800" marR="1311910">
              <a:lnSpc>
                <a:spcPct val="100000"/>
              </a:lnSpc>
              <a:spcBef>
                <a:spcPts val="1650"/>
              </a:spcBef>
            </a:pPr>
            <a:r>
              <a:rPr sz="2400" spc="890" dirty="0" err="1">
                <a:latin typeface="휴먼아미체"/>
                <a:cs typeface="휴먼아미체"/>
              </a:rPr>
              <a:t>자바스크립트를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사용하면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웹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75" dirty="0">
                <a:latin typeface="휴먼아미체"/>
                <a:cs typeface="휴먼아미체"/>
              </a:rPr>
              <a:t>브라우저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창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뿐만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95" dirty="0">
                <a:latin typeface="휴먼아미체"/>
                <a:cs typeface="휴먼아미체"/>
              </a:rPr>
              <a:t>아니라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3200" b="1" spc="-160" dirty="0">
                <a:solidFill>
                  <a:srgbClr val="00359E"/>
                </a:solidFill>
                <a:latin typeface="나눔고딕 ExtraBold"/>
                <a:cs typeface="나눔고딕 ExtraBold"/>
              </a:rPr>
              <a:t>웹</a:t>
            </a:r>
            <a:r>
              <a:rPr sz="3200" b="1" spc="-185" dirty="0">
                <a:solidFill>
                  <a:srgbClr val="00359E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-155" dirty="0">
                <a:solidFill>
                  <a:srgbClr val="00359E"/>
                </a:solidFill>
                <a:latin typeface="나눔고딕 ExtraBold"/>
                <a:cs typeface="나눔고딕 ExtraBold"/>
              </a:rPr>
              <a:t>문서에</a:t>
            </a:r>
            <a:r>
              <a:rPr sz="3200" b="1" spc="-195" dirty="0">
                <a:solidFill>
                  <a:srgbClr val="00359E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-135" dirty="0">
                <a:solidFill>
                  <a:srgbClr val="00359E"/>
                </a:solidFill>
                <a:latin typeface="나눔고딕 ExtraBold"/>
                <a:cs typeface="나눔고딕 ExtraBold"/>
              </a:rPr>
              <a:t>삽입한 </a:t>
            </a:r>
            <a:r>
              <a:rPr sz="3200" b="1" spc="-160" dirty="0">
                <a:solidFill>
                  <a:srgbClr val="00359E"/>
                </a:solidFill>
                <a:latin typeface="나눔고딕 ExtraBold"/>
                <a:cs typeface="나눔고딕 ExtraBold"/>
              </a:rPr>
              <a:t>이미지나</a:t>
            </a:r>
            <a:r>
              <a:rPr sz="3200" b="1" spc="-204" dirty="0">
                <a:solidFill>
                  <a:srgbClr val="00359E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-80" dirty="0">
                <a:solidFill>
                  <a:srgbClr val="00359E"/>
                </a:solidFill>
                <a:latin typeface="나눔고딕 ExtraBold"/>
                <a:cs typeface="나눔고딕 ExtraBold"/>
              </a:rPr>
              <a:t>표</a:t>
            </a:r>
            <a:r>
              <a:rPr sz="3200" b="1" spc="-80" dirty="0">
                <a:solidFill>
                  <a:srgbClr val="00359E"/>
                </a:solidFill>
                <a:latin typeface="한컴산뜻돋움"/>
                <a:cs typeface="한컴산뜻돋움"/>
              </a:rPr>
              <a:t>,</a:t>
            </a:r>
            <a:r>
              <a:rPr sz="3200" b="1" spc="-130" dirty="0">
                <a:solidFill>
                  <a:srgbClr val="00359E"/>
                </a:solidFill>
                <a:latin typeface="한컴산뜻돋움"/>
                <a:cs typeface="한컴산뜻돋움"/>
              </a:rPr>
              <a:t> </a:t>
            </a:r>
            <a:r>
              <a:rPr sz="3200" b="1" spc="-155" dirty="0">
                <a:solidFill>
                  <a:srgbClr val="00359E"/>
                </a:solidFill>
                <a:latin typeface="나눔고딕 ExtraBold"/>
                <a:cs typeface="나눔고딕 ExtraBold"/>
              </a:rPr>
              <a:t>텍스트</a:t>
            </a:r>
            <a:r>
              <a:rPr sz="3200" b="1" spc="-195" dirty="0">
                <a:solidFill>
                  <a:srgbClr val="00359E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-160" dirty="0">
                <a:solidFill>
                  <a:srgbClr val="00359E"/>
                </a:solidFill>
                <a:latin typeface="나눔고딕 ExtraBold"/>
                <a:cs typeface="나눔고딕 ExtraBold"/>
              </a:rPr>
              <a:t>등을</a:t>
            </a:r>
            <a:r>
              <a:rPr sz="3200" b="1" spc="-175" dirty="0">
                <a:solidFill>
                  <a:srgbClr val="00359E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-155" dirty="0">
                <a:solidFill>
                  <a:srgbClr val="00359E"/>
                </a:solidFill>
                <a:latin typeface="나눔고딕 ExtraBold"/>
                <a:cs typeface="나눔고딕 ExtraBold"/>
              </a:rPr>
              <a:t>원하는</a:t>
            </a:r>
            <a:r>
              <a:rPr sz="3200" b="1" spc="-195" dirty="0">
                <a:solidFill>
                  <a:srgbClr val="00359E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-160" dirty="0">
                <a:solidFill>
                  <a:srgbClr val="00359E"/>
                </a:solidFill>
                <a:latin typeface="나눔고딕 ExtraBold"/>
                <a:cs typeface="나눔고딕 ExtraBold"/>
              </a:rPr>
              <a:t>대로</a:t>
            </a:r>
            <a:r>
              <a:rPr sz="3200" b="1" spc="-195" dirty="0">
                <a:solidFill>
                  <a:srgbClr val="00359E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155" dirty="0">
                <a:solidFill>
                  <a:srgbClr val="00359E"/>
                </a:solidFill>
                <a:latin typeface="나눔고딕 ExtraBold"/>
                <a:cs typeface="나눔고딕 ExtraBold"/>
              </a:rPr>
              <a:t>조절</a:t>
            </a:r>
            <a:r>
              <a:rPr sz="2400" spc="155" dirty="0">
                <a:latin typeface="휴먼아미체"/>
                <a:cs typeface="휴먼아미체"/>
              </a:rPr>
              <a:t>이</a:t>
            </a:r>
            <a:r>
              <a:rPr sz="2400" spc="-455" dirty="0">
                <a:latin typeface="휴먼아미체"/>
                <a:cs typeface="휴먼아미체"/>
              </a:rPr>
              <a:t> </a:t>
            </a:r>
            <a:r>
              <a:rPr sz="2400" spc="580" dirty="0">
                <a:latin typeface="휴먼아미체"/>
                <a:cs typeface="휴먼아미체"/>
              </a:rPr>
              <a:t>가능하다</a:t>
            </a:r>
            <a:r>
              <a:rPr sz="2400" spc="58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 marL="431800" marR="544830">
              <a:lnSpc>
                <a:spcPct val="100000"/>
              </a:lnSpc>
              <a:spcBef>
                <a:spcPts val="2325"/>
              </a:spcBef>
            </a:pPr>
            <a:r>
              <a:rPr sz="2400" spc="770" dirty="0">
                <a:latin typeface="휴먼아미체"/>
                <a:cs typeface="휴먼아미체"/>
              </a:rPr>
              <a:t>예를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00" dirty="0">
                <a:latin typeface="휴먼아미체"/>
                <a:cs typeface="휴먼아미체"/>
              </a:rPr>
              <a:t>들어</a:t>
            </a:r>
            <a:r>
              <a:rPr sz="2400" spc="600" dirty="0">
                <a:latin typeface="한컴산뜻돋움"/>
                <a:cs typeface="한컴산뜻돋움"/>
              </a:rPr>
              <a:t>,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메인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메뉴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위로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마우스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커서를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95" dirty="0">
                <a:latin typeface="휴먼아미체"/>
                <a:cs typeface="휴먼아미체"/>
              </a:rPr>
              <a:t>가져갈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때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00" dirty="0">
                <a:latin typeface="휴먼아미체"/>
                <a:cs typeface="휴먼아미체"/>
              </a:rPr>
              <a:t>보이지않던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서브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10" dirty="0">
                <a:latin typeface="휴먼아미체"/>
                <a:cs typeface="휴먼아미체"/>
              </a:rPr>
              <a:t>메뉴가 </a:t>
            </a:r>
            <a:r>
              <a:rPr sz="2400" spc="625" dirty="0">
                <a:latin typeface="휴먼아미체"/>
                <a:cs typeface="휴먼아미체"/>
              </a:rPr>
              <a:t>나타난다든지</a:t>
            </a:r>
            <a:r>
              <a:rPr sz="2400" spc="625" dirty="0">
                <a:latin typeface="한컴산뜻돋움"/>
                <a:cs typeface="한컴산뜻돋움"/>
              </a:rPr>
              <a:t>,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이미지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위로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마우스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커서를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930" dirty="0">
                <a:latin typeface="휴먼아미체"/>
                <a:cs typeface="휴먼아미체"/>
              </a:rPr>
              <a:t>올려놓으면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다른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이미지로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바뀌는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875" dirty="0">
                <a:latin typeface="휴먼아미체"/>
                <a:cs typeface="휴먼아미체"/>
              </a:rPr>
              <a:t>효과를 </a:t>
            </a:r>
            <a:r>
              <a:rPr sz="2400" spc="715" dirty="0">
                <a:latin typeface="휴먼아미체"/>
                <a:cs typeface="휴먼아미체"/>
              </a:rPr>
              <a:t>많이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590" dirty="0">
                <a:latin typeface="휴먼아미체"/>
                <a:cs typeface="휴먼아미체"/>
              </a:rPr>
              <a:t>사용한다</a:t>
            </a:r>
            <a:r>
              <a:rPr sz="2400" spc="590" dirty="0">
                <a:latin typeface="한컴산뜻돋움"/>
                <a:cs typeface="한컴산뜻돋움"/>
              </a:rPr>
              <a:t>.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spc="560" dirty="0">
                <a:latin typeface="휴먼아미체"/>
                <a:cs typeface="휴먼아미체"/>
              </a:rPr>
              <a:t>또한</a:t>
            </a:r>
            <a:r>
              <a:rPr sz="2400" spc="560" dirty="0">
                <a:latin typeface="한컴산뜻돋움"/>
                <a:cs typeface="한컴산뜻돋움"/>
              </a:rPr>
              <a:t>,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이미지나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텍스트</a:t>
            </a:r>
            <a:r>
              <a:rPr sz="2400" spc="645" dirty="0">
                <a:latin typeface="한컴산뜻돋움"/>
                <a:cs typeface="한컴산뜻돋움"/>
              </a:rPr>
              <a:t>,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링크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등의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동작을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제어하는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모든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90" dirty="0">
                <a:latin typeface="휴먼아미체"/>
                <a:cs typeface="휴먼아미체"/>
              </a:rPr>
              <a:t>작업들이 </a:t>
            </a:r>
            <a:r>
              <a:rPr sz="2400" spc="890" dirty="0">
                <a:latin typeface="휴먼아미체"/>
                <a:cs typeface="휴먼아미체"/>
              </a:rPr>
              <a:t>자바스크립트를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통해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55" dirty="0">
                <a:latin typeface="휴먼아미체"/>
                <a:cs typeface="휴먼아미체"/>
              </a:rPr>
              <a:t>이루어진다</a:t>
            </a:r>
            <a:r>
              <a:rPr sz="2400" spc="655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 dirty="0">
              <a:latin typeface="한컴산뜻돋움"/>
              <a:cs typeface="한컴산뜻돋움"/>
            </a:endParaRPr>
          </a:p>
          <a:p>
            <a:pPr marL="431800" marR="5080">
              <a:lnSpc>
                <a:spcPct val="100000"/>
              </a:lnSpc>
            </a:pPr>
            <a:r>
              <a:rPr sz="2400" spc="780" dirty="0">
                <a:latin typeface="휴먼아미체"/>
                <a:cs typeface="휴먼아미체"/>
              </a:rPr>
              <a:t>이외에도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90" dirty="0">
                <a:latin typeface="휴먼아미체"/>
                <a:cs typeface="휴먼아미체"/>
              </a:rPr>
              <a:t>자바스크립트를</a:t>
            </a:r>
            <a:r>
              <a:rPr sz="2400" spc="-425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사용하면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800" b="1" spc="-165" dirty="0">
                <a:latin typeface="나눔고딕 ExtraBold"/>
                <a:cs typeface="나눔고딕 ExtraBold"/>
              </a:rPr>
              <a:t>사용자</a:t>
            </a:r>
            <a:r>
              <a:rPr sz="2800" b="1" spc="-135" dirty="0"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latin typeface="나눔고딕 ExtraBold"/>
                <a:cs typeface="나눔고딕 ExtraBold"/>
              </a:rPr>
              <a:t>컴퓨터에</a:t>
            </a:r>
            <a:r>
              <a:rPr sz="2800" b="1" spc="-125" dirty="0"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latin typeface="나눔고딕 ExtraBold"/>
                <a:cs typeface="나눔고딕 ExtraBold"/>
              </a:rPr>
              <a:t>있는</a:t>
            </a:r>
            <a:r>
              <a:rPr sz="2800" b="1" spc="-135" dirty="0">
                <a:latin typeface="나눔고딕 ExtraBold"/>
                <a:cs typeface="나눔고딕 ExtraBold"/>
              </a:rPr>
              <a:t> </a:t>
            </a:r>
            <a:r>
              <a:rPr sz="2800" b="1" spc="235" dirty="0">
                <a:latin typeface="나눔고딕 ExtraBold"/>
                <a:cs typeface="나눔고딕 ExtraBold"/>
              </a:rPr>
              <a:t>자료</a:t>
            </a:r>
            <a:r>
              <a:rPr sz="2400" spc="235" dirty="0">
                <a:latin typeface="휴먼아미체"/>
                <a:cs typeface="휴먼아미체"/>
              </a:rPr>
              <a:t>를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보여줄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수도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575" dirty="0">
                <a:latin typeface="휴먼아미체"/>
                <a:cs typeface="휴먼아미체"/>
              </a:rPr>
              <a:t>있고</a:t>
            </a:r>
            <a:r>
              <a:rPr sz="2400" spc="575" dirty="0">
                <a:latin typeface="한컴산뜻돋움"/>
                <a:cs typeface="한컴산뜻돋움"/>
              </a:rPr>
              <a:t>, </a:t>
            </a:r>
            <a:r>
              <a:rPr sz="2400" spc="780" dirty="0">
                <a:latin typeface="휴먼아미체"/>
                <a:cs typeface="휴먼아미체"/>
              </a:rPr>
              <a:t>서버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상에서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돌아가는</a:t>
            </a:r>
            <a:r>
              <a:rPr sz="2400" spc="-420" dirty="0">
                <a:latin typeface="휴먼아미체"/>
                <a:cs typeface="휴먼아미체"/>
              </a:rPr>
              <a:t> </a:t>
            </a:r>
            <a:r>
              <a:rPr sz="2400" spc="890" dirty="0">
                <a:latin typeface="휴먼아미체"/>
                <a:cs typeface="휴먼아미체"/>
              </a:rPr>
              <a:t>자바스크립트를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작성하면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800" b="1" spc="-165" dirty="0">
                <a:latin typeface="나눔고딕 ExtraBold"/>
                <a:cs typeface="나눔고딕 ExtraBold"/>
              </a:rPr>
              <a:t>서버</a:t>
            </a:r>
            <a:r>
              <a:rPr sz="2800" b="1" spc="-130" dirty="0">
                <a:latin typeface="나눔고딕 ExtraBold"/>
                <a:cs typeface="나눔고딕 ExtraBold"/>
              </a:rPr>
              <a:t> </a:t>
            </a:r>
            <a:r>
              <a:rPr sz="2800" b="1" spc="-150" dirty="0">
                <a:latin typeface="나눔고딕 ExtraBold"/>
                <a:cs typeface="나눔고딕 ExtraBold"/>
              </a:rPr>
              <a:t>데이터베이스</a:t>
            </a:r>
            <a:r>
              <a:rPr sz="2800" b="1" spc="-150" dirty="0">
                <a:latin typeface="한컴산뜻돋움"/>
                <a:cs typeface="한컴산뜻돋움"/>
              </a:rPr>
              <a:t>(</a:t>
            </a:r>
            <a:r>
              <a:rPr sz="2800" b="1" spc="-150" dirty="0">
                <a:latin typeface="나눔고딕 ExtraBold"/>
                <a:cs typeface="나눔고딕 ExtraBold"/>
              </a:rPr>
              <a:t>회원</a:t>
            </a:r>
            <a:r>
              <a:rPr sz="2800" b="1" spc="-110" dirty="0">
                <a:latin typeface="나눔고딕 ExtraBold"/>
                <a:cs typeface="나눔고딕 ExtraBold"/>
              </a:rPr>
              <a:t> </a:t>
            </a:r>
            <a:r>
              <a:rPr sz="2800" b="1" spc="-25" dirty="0">
                <a:latin typeface="나눔고딕 ExtraBold"/>
                <a:cs typeface="나눔고딕 ExtraBold"/>
              </a:rPr>
              <a:t>정보나 </a:t>
            </a:r>
            <a:r>
              <a:rPr sz="2800" b="1" spc="-165" dirty="0">
                <a:latin typeface="나눔고딕 ExtraBold"/>
                <a:cs typeface="나눔고딕 ExtraBold"/>
              </a:rPr>
              <a:t>게시판</a:t>
            </a:r>
            <a:r>
              <a:rPr sz="2800" b="1" spc="-140" dirty="0">
                <a:latin typeface="나눔고딕 ExtraBold"/>
                <a:cs typeface="나눔고딕 ExtraBold"/>
              </a:rPr>
              <a:t> </a:t>
            </a:r>
            <a:r>
              <a:rPr sz="2800" b="1" spc="-114" dirty="0">
                <a:latin typeface="나눔고딕 ExtraBold"/>
                <a:cs typeface="나눔고딕 ExtraBold"/>
              </a:rPr>
              <a:t>등</a:t>
            </a:r>
            <a:r>
              <a:rPr sz="2800" b="1" spc="-114" dirty="0">
                <a:latin typeface="한컴산뜻돋움"/>
                <a:cs typeface="한컴산뜻돋움"/>
              </a:rPr>
              <a:t>)</a:t>
            </a:r>
            <a:r>
              <a:rPr sz="2800" b="1" spc="-114" dirty="0">
                <a:latin typeface="나눔고딕 ExtraBold"/>
                <a:cs typeface="나눔고딕 ExtraBold"/>
              </a:rPr>
              <a:t>에</a:t>
            </a:r>
            <a:r>
              <a:rPr sz="2800" b="1" spc="-130" dirty="0"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latin typeface="나눔고딕 ExtraBold"/>
                <a:cs typeface="나눔고딕 ExtraBold"/>
              </a:rPr>
              <a:t>있는</a:t>
            </a:r>
            <a:r>
              <a:rPr sz="2800" b="1" spc="-135" dirty="0">
                <a:latin typeface="나눔고딕 ExtraBold"/>
                <a:cs typeface="나눔고딕 ExtraBold"/>
              </a:rPr>
              <a:t> </a:t>
            </a:r>
            <a:r>
              <a:rPr sz="2800" b="1" spc="235" dirty="0">
                <a:latin typeface="나눔고딕 ExtraBold"/>
                <a:cs typeface="나눔고딕 ExtraBold"/>
              </a:rPr>
              <a:t>자료</a:t>
            </a:r>
            <a:r>
              <a:rPr sz="2400" spc="235" dirty="0">
                <a:latin typeface="휴먼아미체"/>
                <a:cs typeface="휴먼아미체"/>
              </a:rPr>
              <a:t>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95" dirty="0">
                <a:latin typeface="휴먼아미체"/>
                <a:cs typeface="휴먼아미체"/>
              </a:rPr>
              <a:t>가져와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875" dirty="0">
                <a:latin typeface="휴먼아미체"/>
                <a:cs typeface="휴먼아미체"/>
              </a:rPr>
              <a:t>브라우저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화면에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보여줄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수도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450" dirty="0">
                <a:latin typeface="휴먼아미체"/>
                <a:cs typeface="휴먼아미체"/>
              </a:rPr>
              <a:t>있다</a:t>
            </a:r>
            <a:r>
              <a:rPr sz="2400" spc="45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6234" y="5058592"/>
            <a:ext cx="233172" cy="2331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FF580A-1BB2-AFBD-C366-A6C7E45D87A2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자바스크립트 기초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4A9374-6146-BDA3-45FB-122B2E9B94C2}"/>
              </a:ext>
            </a:extLst>
          </p:cNvPr>
          <p:cNvSpPr txBox="1"/>
          <p:nvPr/>
        </p:nvSpPr>
        <p:spPr>
          <a:xfrm>
            <a:off x="306647" y="95484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자바스크립트 </a:t>
            </a:r>
            <a:r>
              <a:rPr lang="ko-KR" altLang="en-US"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실행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BE3EAC2-8DB1-6463-AE99-217EF83083AA}"/>
              </a:ext>
            </a:extLst>
          </p:cNvPr>
          <p:cNvSpPr/>
          <p:nvPr/>
        </p:nvSpPr>
        <p:spPr>
          <a:xfrm>
            <a:off x="3591098" y="3898669"/>
            <a:ext cx="1172095" cy="2909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34B456-4150-A87D-3458-C9D8B706992C}"/>
              </a:ext>
            </a:extLst>
          </p:cNvPr>
          <p:cNvSpPr txBox="1"/>
          <p:nvPr/>
        </p:nvSpPr>
        <p:spPr>
          <a:xfrm>
            <a:off x="1017478" y="2157430"/>
            <a:ext cx="7668768" cy="21162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모든 웹 브라우저에서 작동한다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웹 브라우저에서 실행 결과를 즉시 확인할 수 있다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풀스택</a:t>
            </a:r>
            <a:r>
              <a:rPr kumimoji="1" lang="ko-KR" altLang="en-US" dirty="0"/>
              <a:t> 웹 개발 뿐 아니라 다양한 용도의 프로그램을 만들 수 있다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다양한 자바스크립트 공개 </a:t>
            </a:r>
            <a:r>
              <a:rPr kumimoji="1" lang="en-US" altLang="ko-KR" dirty="0"/>
              <a:t>API</a:t>
            </a:r>
            <a:r>
              <a:rPr kumimoji="1" lang="ko-KR" altLang="en-US" dirty="0"/>
              <a:t>를 사용할 수 있다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다양한 라이브러리와 프레임워크를 사용할 수 있다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E77C42-BCC1-D46A-A649-AC8079F0A34F}"/>
              </a:ext>
            </a:extLst>
          </p:cNvPr>
          <p:cNvSpPr txBox="1"/>
          <p:nvPr/>
        </p:nvSpPr>
        <p:spPr>
          <a:xfrm>
            <a:off x="2778296" y="4666057"/>
            <a:ext cx="5103433" cy="703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</a:rPr>
              <a:t>기본으로 제공하는 소스를 수정하거나 추가하는 방법으로 웹 프로그램을 만들 수 있게 미리 준비되어 있는 환경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8A4307C-3744-9A4C-16BC-7FDDBFDA7F31}"/>
              </a:ext>
            </a:extLst>
          </p:cNvPr>
          <p:cNvCxnSpPr/>
          <p:nvPr/>
        </p:nvCxnSpPr>
        <p:spPr>
          <a:xfrm>
            <a:off x="4177145" y="4189615"/>
            <a:ext cx="250922" cy="483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62E1218-3F7A-9A65-9CEF-A96204210FF2}"/>
              </a:ext>
            </a:extLst>
          </p:cNvPr>
          <p:cNvSpPr txBox="1"/>
          <p:nvPr/>
        </p:nvSpPr>
        <p:spPr>
          <a:xfrm>
            <a:off x="306648" y="3190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자바스크립트의 특징</a:t>
            </a:r>
          </a:p>
        </p:txBody>
      </p:sp>
    </p:spTree>
    <p:extLst>
      <p:ext uri="{BB962C8B-B14F-4D97-AF65-F5344CB8AC3E}">
        <p14:creationId xmlns:p14="http://schemas.microsoft.com/office/powerpoint/2010/main" val="700442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폭발 2[E] 3">
            <a:extLst>
              <a:ext uri="{FF2B5EF4-FFF2-40B4-BE49-F238E27FC236}">
                <a16:creationId xmlns:a16="http://schemas.microsoft.com/office/drawing/2014/main" id="{7B2FBB42-5620-54E8-091C-6FBAF2E7EEF7}"/>
              </a:ext>
            </a:extLst>
          </p:cNvPr>
          <p:cNvSpPr/>
          <p:nvPr/>
        </p:nvSpPr>
        <p:spPr>
          <a:xfrm rot="594438">
            <a:off x="9072306" y="548903"/>
            <a:ext cx="2845317" cy="2302190"/>
          </a:xfrm>
          <a:prstGeom prst="irregularSeal2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BB0EA5-0A05-C785-C32B-37B6DEDFD7B4}"/>
              </a:ext>
            </a:extLst>
          </p:cNvPr>
          <p:cNvSpPr txBox="1"/>
          <p:nvPr/>
        </p:nvSpPr>
        <p:spPr>
          <a:xfrm>
            <a:off x="9432236" y="1198408"/>
            <a:ext cx="2564296" cy="790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600"/>
              <a:t>붕어</a:t>
            </a:r>
            <a:r>
              <a:rPr kumimoji="1" lang="ko-KR" altLang="en-US" sz="1600"/>
              <a:t>빵에 붕어 없고</a:t>
            </a:r>
            <a:r>
              <a:rPr kumimoji="1" lang="en-US" altLang="ko-KR" sz="1600"/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/>
              <a:t>햄스터에 햄이 없다</a:t>
            </a:r>
            <a:r>
              <a:rPr kumimoji="1" lang="en-US" altLang="ko-KR" sz="1600"/>
              <a:t>!!</a:t>
            </a:r>
            <a:endParaRPr kumimoji="1" lang="ko-Kore-KR" altLang="en-US" sz="160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BD11B42F-E29B-CA04-7B61-07ED9077B418}"/>
              </a:ext>
            </a:extLst>
          </p:cNvPr>
          <p:cNvGraphicFramePr>
            <a:graphicFrameLocks noGrp="1"/>
          </p:cNvGraphicFramePr>
          <p:nvPr/>
        </p:nvGraphicFramePr>
        <p:xfrm>
          <a:off x="903742" y="1838229"/>
          <a:ext cx="7574336" cy="12322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4336">
                  <a:extLst>
                    <a:ext uri="{9D8B030D-6E8A-4147-A177-3AD203B41FA5}">
                      <a16:colId xmlns:a16="http://schemas.microsoft.com/office/drawing/2014/main" val="1331661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/>
                        <a:t>라이브</a:t>
                      </a:r>
                      <a:r>
                        <a:rPr lang="ko-KR" altLang="en-US"/>
                        <a:t>스크립트</a:t>
                      </a:r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079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ore-KR" altLang="en-US"/>
                        <a:t>초기</a:t>
                      </a:r>
                      <a:r>
                        <a:rPr kumimoji="1" lang="ko-KR" altLang="en-US"/>
                        <a:t>에 가장 대중화됐던 </a:t>
                      </a:r>
                      <a:r>
                        <a:rPr kumimoji="1" lang="en-US" altLang="ko-KR"/>
                        <a:t>‘</a:t>
                      </a:r>
                      <a:r>
                        <a:rPr kumimoji="1" lang="ko-KR" altLang="en-US"/>
                        <a:t>넷스케이프</a:t>
                      </a:r>
                      <a:r>
                        <a:rPr kumimoji="1" lang="en-US" altLang="ko-KR"/>
                        <a:t>’</a:t>
                      </a:r>
                      <a:r>
                        <a:rPr kumimoji="1" lang="ko-KR" altLang="en-US"/>
                        <a:t> 브라우저에서 웹 문서를 좀더 동적으로 만들기 위해 개발한 언어 </a:t>
                      </a:r>
                      <a:r>
                        <a:rPr kumimoji="1" lang="en-US" altLang="ko-KR"/>
                        <a:t>(</a:t>
                      </a:r>
                      <a:r>
                        <a:rPr kumimoji="1" lang="ko-KR" altLang="en-US"/>
                        <a:t>무려 </a:t>
                      </a:r>
                      <a:r>
                        <a:rPr kumimoji="1" lang="en-US" altLang="ko-KR"/>
                        <a:t>10</a:t>
                      </a:r>
                      <a:r>
                        <a:rPr kumimoji="1" lang="ko-KR" altLang="en-US"/>
                        <a:t>일만에</a:t>
                      </a:r>
                      <a:r>
                        <a:rPr kumimoji="1" lang="en-US" altLang="ko-KR"/>
                        <a:t>!)</a:t>
                      </a:r>
                      <a:endParaRPr kumimoji="1"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04768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8959D17-6DE6-A4A1-1825-C9FED31777A6}"/>
              </a:ext>
            </a:extLst>
          </p:cNvPr>
          <p:cNvGraphicFramePr>
            <a:graphicFrameLocks noGrp="1"/>
          </p:cNvGraphicFramePr>
          <p:nvPr/>
        </p:nvGraphicFramePr>
        <p:xfrm>
          <a:off x="903742" y="3911090"/>
          <a:ext cx="7574336" cy="122713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574336">
                  <a:extLst>
                    <a:ext uri="{9D8B030D-6E8A-4147-A177-3AD203B41FA5}">
                      <a16:colId xmlns:a16="http://schemas.microsoft.com/office/drawing/2014/main" val="13316612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자바스크립트</a:t>
                      </a:r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079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/>
                        <a:t>라이브스크립트가 선 마이크로시스템즈로 넘어가면서 새로 붙인 이름</a:t>
                      </a:r>
                      <a:r>
                        <a:rPr kumimoji="1" lang="en-US" altLang="ko-KR"/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/>
                        <a:t>당시에 </a:t>
                      </a:r>
                      <a:r>
                        <a:rPr kumimoji="1" lang="en-US" altLang="ko-KR"/>
                        <a:t>‘</a:t>
                      </a:r>
                      <a:r>
                        <a:rPr kumimoji="1" lang="ko-KR" altLang="en-US"/>
                        <a:t>자바</a:t>
                      </a:r>
                      <a:r>
                        <a:rPr kumimoji="1" lang="en-US" altLang="ko-KR"/>
                        <a:t>’</a:t>
                      </a:r>
                      <a:r>
                        <a:rPr kumimoji="1" lang="ko-KR" altLang="en-US"/>
                        <a:t>가 인기있는 언어였기 때문에</a:t>
                      </a:r>
                      <a:r>
                        <a:rPr kumimoji="1" lang="en-US" altLang="ko-KR"/>
                        <a:t>,</a:t>
                      </a:r>
                      <a:r>
                        <a:rPr kumimoji="1" lang="ko-KR" altLang="en-US"/>
                        <a:t> 좀더 친숙하게 보이도록</a:t>
                      </a:r>
                      <a:r>
                        <a:rPr kumimoji="1" lang="en-US" altLang="ko-KR"/>
                        <a:t>.</a:t>
                      </a:r>
                      <a:endParaRPr kumimoji="1"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047682"/>
                  </a:ext>
                </a:extLst>
              </a:tr>
            </a:tbl>
          </a:graphicData>
        </a:graphic>
      </p:graphicFrame>
      <p:sp>
        <p:nvSpPr>
          <p:cNvPr id="8" name="아래쪽 화살표[D] 7">
            <a:extLst>
              <a:ext uri="{FF2B5EF4-FFF2-40B4-BE49-F238E27FC236}">
                <a16:creationId xmlns:a16="http://schemas.microsoft.com/office/drawing/2014/main" id="{9EB8873A-E5EA-513E-65CB-05E05F95F38B}"/>
              </a:ext>
            </a:extLst>
          </p:cNvPr>
          <p:cNvSpPr/>
          <p:nvPr/>
        </p:nvSpPr>
        <p:spPr>
          <a:xfrm>
            <a:off x="3995170" y="3311022"/>
            <a:ext cx="695740" cy="367748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ADA50D-18BD-AB1C-19A8-34AE91ACAECB}"/>
              </a:ext>
            </a:extLst>
          </p:cNvPr>
          <p:cNvSpPr txBox="1"/>
          <p:nvPr/>
        </p:nvSpPr>
        <p:spPr>
          <a:xfrm>
            <a:off x="306648" y="319086"/>
            <a:ext cx="72861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자바스크립트와 자바는 다른 언어</a:t>
            </a:r>
          </a:p>
        </p:txBody>
      </p:sp>
    </p:spTree>
    <p:extLst>
      <p:ext uri="{BB962C8B-B14F-4D97-AF65-F5344CB8AC3E}">
        <p14:creationId xmlns:p14="http://schemas.microsoft.com/office/powerpoint/2010/main" val="3759665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6288A6-329C-0851-D643-5922D9632A56}"/>
              </a:ext>
            </a:extLst>
          </p:cNvPr>
          <p:cNvSpPr txBox="1"/>
          <p:nvPr/>
        </p:nvSpPr>
        <p:spPr>
          <a:xfrm>
            <a:off x="1664948" y="2037248"/>
            <a:ext cx="22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초기 자바스크립트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24C96-F9FA-36E7-4AA2-6D9BDEE58B79}"/>
              </a:ext>
            </a:extLst>
          </p:cNvPr>
          <p:cNvSpPr txBox="1"/>
          <p:nvPr/>
        </p:nvSpPr>
        <p:spPr>
          <a:xfrm>
            <a:off x="5974930" y="2068376"/>
            <a:ext cx="4552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JScript(</a:t>
            </a:r>
            <a:r>
              <a:rPr kumimoji="1" lang="ko-KR" altLang="en-US"/>
              <a:t>마이크로소프트</a:t>
            </a:r>
            <a:r>
              <a:rPr kumimoji="1" lang="en-US" altLang="ko-KR"/>
              <a:t>)</a:t>
            </a:r>
            <a:endParaRPr kumimoji="1" lang="ko-Kore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465B31C-284C-3325-AB9A-551123B04115}"/>
              </a:ext>
            </a:extLst>
          </p:cNvPr>
          <p:cNvCxnSpPr>
            <a:cxnSpLocks/>
          </p:cNvCxnSpPr>
          <p:nvPr/>
        </p:nvCxnSpPr>
        <p:spPr>
          <a:xfrm>
            <a:off x="4076556" y="2233163"/>
            <a:ext cx="1718647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0C17824-7EEA-5E06-41CE-AA4F1DC4D6F4}"/>
              </a:ext>
            </a:extLst>
          </p:cNvPr>
          <p:cNvSpPr txBox="1"/>
          <p:nvPr/>
        </p:nvSpPr>
        <p:spPr>
          <a:xfrm>
            <a:off x="4683672" y="1883710"/>
            <a:ext cx="821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>
                <a:solidFill>
                  <a:srgbClr val="C00000"/>
                </a:solidFill>
              </a:rPr>
              <a:t>경쟁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F9011F7-6F4C-E919-6261-30EFDB729DC5}"/>
              </a:ext>
            </a:extLst>
          </p:cNvPr>
          <p:cNvCxnSpPr/>
          <p:nvPr/>
        </p:nvCxnSpPr>
        <p:spPr>
          <a:xfrm>
            <a:off x="2604053" y="2604053"/>
            <a:ext cx="0" cy="4770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377934E-2085-C8BB-BCCB-F46EB4891ADD}"/>
              </a:ext>
            </a:extLst>
          </p:cNvPr>
          <p:cNvSpPr txBox="1"/>
          <p:nvPr/>
        </p:nvSpPr>
        <p:spPr>
          <a:xfrm>
            <a:off x="969210" y="3319670"/>
            <a:ext cx="4830417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/>
              <a:t>브라우저</a:t>
            </a:r>
            <a:r>
              <a:rPr kumimoji="1" lang="ko-KR" altLang="en-US"/>
              <a:t> 상의 스크립트 기술 표준 규격을 제정해 달라고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ECMA</a:t>
            </a:r>
            <a:r>
              <a:rPr kumimoji="1" lang="ko-KR" altLang="en-US"/>
              <a:t>에 </a:t>
            </a:r>
            <a:r>
              <a:rPr kumimoji="1" lang="en-US" altLang="ko-KR"/>
              <a:t>‘</a:t>
            </a:r>
            <a:r>
              <a:rPr kumimoji="1" lang="ko-KR" altLang="en-US"/>
              <a:t>자바스크립트</a:t>
            </a:r>
            <a:r>
              <a:rPr kumimoji="1" lang="en-US" altLang="ko-KR"/>
              <a:t>’</a:t>
            </a:r>
            <a:r>
              <a:rPr kumimoji="1" lang="ko-KR" altLang="en-US"/>
              <a:t>를 제출</a:t>
            </a:r>
            <a:endParaRPr kumimoji="1" lang="ko-Kore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7C37517-E51B-97E8-775B-BB7947868083}"/>
              </a:ext>
            </a:extLst>
          </p:cNvPr>
          <p:cNvCxnSpPr/>
          <p:nvPr/>
        </p:nvCxnSpPr>
        <p:spPr>
          <a:xfrm>
            <a:off x="2604053" y="4197796"/>
            <a:ext cx="0" cy="4770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F0B8107-914D-8CF7-1788-54ED663FDA1A}"/>
              </a:ext>
            </a:extLst>
          </p:cNvPr>
          <p:cNvSpPr txBox="1"/>
          <p:nvPr/>
        </p:nvSpPr>
        <p:spPr>
          <a:xfrm>
            <a:off x="969211" y="4870174"/>
            <a:ext cx="5431590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/>
              <a:t>ECMA</a:t>
            </a:r>
            <a:r>
              <a:rPr kumimoji="1" lang="ko-Kore-KR" altLang="en-US"/>
              <a:t>에서</a:t>
            </a:r>
            <a:r>
              <a:rPr kumimoji="1" lang="ko-KR" altLang="en-US"/>
              <a:t> 자바스크립트를 기반으로 표준 채택</a:t>
            </a:r>
            <a:endParaRPr kumimoji="1" lang="en-US" altLang="ko-KR"/>
          </a:p>
          <a:p>
            <a:pPr>
              <a:lnSpc>
                <a:spcPct val="150000"/>
              </a:lnSpc>
            </a:pPr>
            <a:r>
              <a:rPr kumimoji="1" lang="ko-KR" altLang="en-US"/>
              <a:t>공식명칭</a:t>
            </a:r>
            <a:r>
              <a:rPr kumimoji="1" lang="en-US" altLang="ko-KR"/>
              <a:t>:</a:t>
            </a:r>
            <a:r>
              <a:rPr kumimoji="1" lang="ko-KR" altLang="en-US"/>
              <a:t> </a:t>
            </a:r>
            <a:r>
              <a:rPr kumimoji="1" lang="en-US" altLang="ko-KR"/>
              <a:t>ECMAScript</a:t>
            </a:r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F805DD-1D07-D470-C3D9-D03C1C1531AD}"/>
              </a:ext>
            </a:extLst>
          </p:cNvPr>
          <p:cNvSpPr txBox="1"/>
          <p:nvPr/>
        </p:nvSpPr>
        <p:spPr>
          <a:xfrm>
            <a:off x="7036904" y="3319670"/>
            <a:ext cx="3896139" cy="22681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600"/>
              <a:t>ECMAScript</a:t>
            </a:r>
            <a:r>
              <a:rPr lang="ko-KR" altLang="ko-Kore-KR" sz="1600"/>
              <a:t>는 자바스크립트를 기반으로 표준화된 스크립트 언어</a:t>
            </a:r>
            <a:r>
              <a:rPr lang="en-US" altLang="ko-Kore-KR" sz="160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600"/>
              <a:t>자바스크립트는 </a:t>
            </a:r>
            <a:r>
              <a:rPr lang="en-US" altLang="ko-Kore-KR" sz="1600"/>
              <a:t>ECMAScript </a:t>
            </a:r>
            <a:r>
              <a:rPr lang="ko-KR" altLang="ko-Kore-KR" sz="1600"/>
              <a:t>표준 사양을 따르는 가장 유명한 언어</a:t>
            </a:r>
            <a:br>
              <a:rPr lang="en-US" altLang="ko-KR" sz="1600"/>
            </a:br>
            <a:r>
              <a:rPr lang="en-US" altLang="ko-KR" sz="1600"/>
              <a:t>(</a:t>
            </a:r>
            <a:r>
              <a:rPr lang="ko-KR" altLang="en-US" sz="1600"/>
              <a:t>자바스크립트 </a:t>
            </a:r>
            <a:r>
              <a:rPr lang="ko-KR" altLang="ko-Kore-KR" sz="1600"/>
              <a:t>외에도 여러 스크립트 언어가 있</a:t>
            </a:r>
            <a:r>
              <a:rPr lang="ko-KR" altLang="en-US" sz="1600"/>
              <a:t>음</a:t>
            </a:r>
            <a:r>
              <a:rPr lang="en-US" altLang="ko-KR" sz="1600"/>
              <a:t>)</a:t>
            </a:r>
            <a:r>
              <a:rPr lang="ko-Kore-KR" altLang="ko-Kore-KR" sz="1600">
                <a:effectLst/>
              </a:rPr>
              <a:t> </a:t>
            </a:r>
            <a:endParaRPr kumimoji="1" lang="ko-Kore-KR" altLang="en-US" sz="1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5C814B-B05B-4141-3445-D00E636302AC}"/>
              </a:ext>
            </a:extLst>
          </p:cNvPr>
          <p:cNvSpPr txBox="1"/>
          <p:nvPr/>
        </p:nvSpPr>
        <p:spPr>
          <a:xfrm>
            <a:off x="306648" y="319086"/>
            <a:ext cx="72861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자바스크립트와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ECMAScript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0304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D7956A-AFA0-5011-8BD0-2C5983421718}"/>
              </a:ext>
            </a:extLst>
          </p:cNvPr>
          <p:cNvSpPr txBox="1"/>
          <p:nvPr/>
        </p:nvSpPr>
        <p:spPr>
          <a:xfrm>
            <a:off x="921854" y="1816341"/>
            <a:ext cx="10431946" cy="3778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1997</a:t>
            </a:r>
            <a:r>
              <a:rPr lang="ko-KR" altLang="ko-Kore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년에</a:t>
            </a:r>
            <a:r>
              <a:rPr lang="en-US" altLang="ko-Kore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ECMAScript </a:t>
            </a:r>
            <a:r>
              <a:rPr lang="ko-KR" altLang="ko-Kore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초판이 채택된 후 </a:t>
            </a:r>
            <a:r>
              <a:rPr lang="en-US" altLang="ko-Kore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‘ES2’</a:t>
            </a:r>
            <a:r>
              <a:rPr lang="ko-KR" altLang="ko-Kore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와 </a:t>
            </a:r>
            <a:r>
              <a:rPr lang="en-US" altLang="ko-Kore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‘ES3’</a:t>
            </a:r>
            <a:r>
              <a:rPr lang="ko-KR" altLang="ko-Kore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처럼 </a:t>
            </a:r>
            <a:r>
              <a:rPr lang="en-US" altLang="ko-Kore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ES </a:t>
            </a:r>
            <a:r>
              <a:rPr lang="ko-KR" altLang="ko-Kore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뒤에 판 번호를 붙여서 구별</a:t>
            </a:r>
            <a:endParaRPr lang="en-US" altLang="ko-KR" sz="18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맑은 고딕" panose="020B0503020000020004" pitchFamily="34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이후 </a:t>
            </a:r>
            <a:r>
              <a:rPr lang="en-US" altLang="ko-Kore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‘ECMAScript 2015’</a:t>
            </a:r>
            <a:r>
              <a:rPr lang="ko-KR" altLang="ko-Kore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처럼 연도를 붙인 것을 공식적인 이름으로 결정</a:t>
            </a:r>
            <a:endParaRPr lang="en-US" altLang="ko-KR" sz="18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맑은 고딕" panose="020B0503020000020004" pitchFamily="34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기존의 자바스크립트는 단순히 웹 브라우저의 동적인 효과를 위해 개발된 언어였고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아주 단기간에 개발된 언어였기 때문에 활용 범위가 좁았음</a:t>
            </a:r>
            <a:r>
              <a:rPr lang="en-US" altLang="ko-Kore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HTML5</a:t>
            </a:r>
            <a:r>
              <a:rPr lang="ko-KR" altLang="en-US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가 등장할 즈음 웹 개발에 새로운 변화가 찾아왔고</a:t>
            </a:r>
            <a:r>
              <a:rPr lang="en-US" altLang="ko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,</a:t>
            </a:r>
            <a:r>
              <a:rPr lang="ko-KR" altLang="en-US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모든 브라우저에서 지원하는 자바스크립트를 </a:t>
            </a:r>
            <a:r>
              <a:rPr lang="ko-KR" altLang="en-US" sz="18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확장시켜야</a:t>
            </a:r>
            <a:r>
              <a:rPr lang="ko-KR" altLang="en-US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할 필요성이 생김 </a:t>
            </a:r>
            <a:r>
              <a:rPr lang="en-US" altLang="ko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  <a:sym typeface="Wingdings" pitchFamily="2" charset="2"/>
              </a:rPr>
              <a:t></a:t>
            </a:r>
            <a:r>
              <a:rPr lang="ko-KR" altLang="en-US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  <a:sym typeface="Wingdings" pitchFamily="2" charset="2"/>
              </a:rPr>
              <a:t> 이 변화를 수용해서 나온 것이 </a:t>
            </a:r>
            <a:r>
              <a:rPr lang="en-US" altLang="ko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  <a:sym typeface="Wingdings" pitchFamily="2" charset="2"/>
              </a:rPr>
              <a:t>ES6(ES 2015)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ES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6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이후부터 일반적인 개발 언어처럼 복잡한 개념이 추가되었는데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,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 기존 자바스크립트를 확장한 것이기 때문에 옛날 개념들을 하나씩 버리면서 새로운 개념들로 교체해 나가는 중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ECMAScript</a:t>
            </a:r>
            <a:r>
              <a:rPr lang="ko-KR" altLang="en-US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는 </a:t>
            </a:r>
            <a:r>
              <a:rPr lang="en-US" altLang="ko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1</a:t>
            </a:r>
            <a:r>
              <a:rPr lang="ko-KR" altLang="en-US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년마다 업데이트되고 있음</a:t>
            </a:r>
            <a:r>
              <a:rPr lang="en-US" altLang="ko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.</a:t>
            </a:r>
            <a:endParaRPr lang="ko-Kore-KR" altLang="ko-Kore-KR" sz="18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맑은 고딕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B9BD92-8513-1E49-772B-D0E369E3E447}"/>
              </a:ext>
            </a:extLst>
          </p:cNvPr>
          <p:cNvSpPr txBox="1"/>
          <p:nvPr/>
        </p:nvSpPr>
        <p:spPr>
          <a:xfrm>
            <a:off x="306648" y="319086"/>
            <a:ext cx="72861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왜 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ES6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이야기할까</a:t>
            </a:r>
          </a:p>
        </p:txBody>
      </p:sp>
    </p:spTree>
    <p:extLst>
      <p:ext uri="{BB962C8B-B14F-4D97-AF65-F5344CB8AC3E}">
        <p14:creationId xmlns:p14="http://schemas.microsoft.com/office/powerpoint/2010/main" val="3475223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3A71D66-F4BF-6FFE-AAEB-D5DECC291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" y="590550"/>
            <a:ext cx="12103100" cy="567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7008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1" y="2187028"/>
            <a:ext cx="4591623" cy="23602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2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>
                <a:solidFill>
                  <a:schemeClr val="bg1"/>
                </a:solidFill>
              </a:rPr>
              <a:t>웹개발과</a:t>
            </a:r>
            <a:br>
              <a:rPr lang="en-US" altLang="ko-KR" sz="5000" dirty="0">
                <a:solidFill>
                  <a:schemeClr val="bg1"/>
                </a:solidFill>
              </a:rPr>
            </a:br>
            <a:r>
              <a:rPr lang="ko-KR" altLang="en-US" sz="5000" dirty="0">
                <a:solidFill>
                  <a:schemeClr val="bg1"/>
                </a:solidFill>
              </a:rPr>
              <a:t>자바스크립트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7446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22991BB-D657-4BC6-49AA-1A52D2982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18" y="2549073"/>
            <a:ext cx="6106377" cy="32103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C132EA-EA00-AB84-E8BC-7A790978B885}"/>
              </a:ext>
            </a:extLst>
          </p:cNvPr>
          <p:cNvSpPr txBox="1"/>
          <p:nvPr/>
        </p:nvSpPr>
        <p:spPr>
          <a:xfrm>
            <a:off x="5891638" y="3085231"/>
            <a:ext cx="5947937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accent1"/>
                </a:solidFill>
              </a:rPr>
              <a:t>(</a:t>
            </a:r>
            <a:r>
              <a:rPr lang="ko-KR" altLang="en-US" sz="1600" dirty="0">
                <a:solidFill>
                  <a:schemeClr val="accent1"/>
                </a:solidFill>
              </a:rPr>
              <a:t>예</a:t>
            </a:r>
            <a:r>
              <a:rPr lang="en-US" altLang="ko-KR" sz="1600" dirty="0">
                <a:solidFill>
                  <a:schemeClr val="accent1"/>
                </a:solidFill>
              </a:rPr>
              <a:t>) </a:t>
            </a:r>
            <a:r>
              <a:rPr lang="ko-KR" altLang="en-US" sz="1600" dirty="0">
                <a:solidFill>
                  <a:schemeClr val="accent1"/>
                </a:solidFill>
              </a:rPr>
              <a:t>사용자가 쇼핑몰에서 상품 정보를 보려면 </a:t>
            </a:r>
            <a:endParaRPr lang="en-US" altLang="ko-KR" sz="1600" dirty="0">
              <a:solidFill>
                <a:schemeClr val="accent1"/>
              </a:solidFill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600" dirty="0">
                <a:solidFill>
                  <a:schemeClr val="accent1"/>
                </a:solidFill>
              </a:rPr>
              <a:t>클라이언트 컴퓨터에서 서버 컴퓨터로 관련 정보 요청</a:t>
            </a:r>
            <a:endParaRPr lang="en-US" altLang="ko-KR" sz="1600" dirty="0">
              <a:solidFill>
                <a:schemeClr val="accent1"/>
              </a:solidFill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600" dirty="0">
                <a:solidFill>
                  <a:schemeClr val="accent1"/>
                </a:solidFill>
              </a:rPr>
              <a:t>서버에서는 해당 상품 정보를 찾아서 클라이언트 컴퓨터로 보내 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BB893D-D787-87BD-1F61-AD8435DADA09}"/>
              </a:ext>
            </a:extLst>
          </p:cNvPr>
          <p:cNvSpPr txBox="1"/>
          <p:nvPr/>
        </p:nvSpPr>
        <p:spPr>
          <a:xfrm>
            <a:off x="970785" y="1417661"/>
            <a:ext cx="9841706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사이트가 동작하는 것은</a:t>
            </a:r>
            <a:r>
              <a:rPr lang="en-US" altLang="ko-KR" dirty="0"/>
              <a:t>, </a:t>
            </a:r>
            <a:r>
              <a:rPr lang="ko-KR" altLang="en-US" dirty="0"/>
              <a:t>서버 컴퓨터와 클라이언트 컴퓨터 간에 정보를 주고받으면서 그 결과를 사용자에게 보여 주는 것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904351-B91B-D6FE-7124-FAB12F6AD0D2}"/>
              </a:ext>
            </a:extLst>
          </p:cNvPr>
          <p:cNvSpPr txBox="1"/>
          <p:nvPr/>
        </p:nvSpPr>
        <p:spPr>
          <a:xfrm>
            <a:off x="306648" y="319086"/>
            <a:ext cx="72861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클라이언트와 서버</a:t>
            </a:r>
          </a:p>
        </p:txBody>
      </p:sp>
    </p:spTree>
    <p:extLst>
      <p:ext uri="{BB962C8B-B14F-4D97-AF65-F5344CB8AC3E}">
        <p14:creationId xmlns:p14="http://schemas.microsoft.com/office/powerpoint/2010/main" val="33426884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5027" y="1342644"/>
            <a:ext cx="11587480" cy="5515610"/>
            <a:chOff x="605027" y="1342644"/>
            <a:chExt cx="11587480" cy="55156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03999" y="3063327"/>
              <a:ext cx="5587999" cy="379467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5027" y="1342644"/>
              <a:ext cx="4122419" cy="77114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8847" y="1542288"/>
              <a:ext cx="460247" cy="45872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0495" y="1423415"/>
              <a:ext cx="1103375" cy="78943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4480" y="1423415"/>
              <a:ext cx="656843" cy="78943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41932" y="1423415"/>
              <a:ext cx="1420367" cy="78943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3679" y="1423415"/>
              <a:ext cx="2054351" cy="78943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40376" y="142376"/>
            <a:ext cx="4514215" cy="1915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12775" indent="-60071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613410" algn="l"/>
              </a:tabLst>
            </a:pPr>
            <a:r>
              <a:rPr sz="2800" b="1" spc="-105" dirty="0">
                <a:solidFill>
                  <a:srgbClr val="FFFFFF"/>
                </a:solidFill>
                <a:latin typeface="나눔고딕"/>
                <a:cs typeface="나눔고딕"/>
              </a:rPr>
              <a:t>자바스크립트</a:t>
            </a:r>
            <a:r>
              <a:rPr sz="2800" b="1" spc="-70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25" dirty="0">
                <a:solidFill>
                  <a:srgbClr val="FFFFFF"/>
                </a:solidFill>
                <a:latin typeface="나눔고딕"/>
                <a:cs typeface="나눔고딕"/>
              </a:rPr>
              <a:t>기초</a:t>
            </a:r>
            <a:endParaRPr sz="2800" dirty="0">
              <a:latin typeface="나눔고딕"/>
              <a:cs typeface="나눔고딕"/>
            </a:endParaRPr>
          </a:p>
          <a:p>
            <a:pPr marL="826769" lvl="1" indent="-337820">
              <a:lnSpc>
                <a:spcPct val="100000"/>
              </a:lnSpc>
              <a:spcBef>
                <a:spcPts val="2710"/>
              </a:spcBef>
              <a:buFont typeface=""/>
              <a:buAutoNum type="arabicPeriod"/>
              <a:tabLst>
                <a:tab pos="827405" algn="l"/>
              </a:tabLst>
            </a:pPr>
            <a:r>
              <a:rPr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자바스크립트 </a:t>
            </a:r>
            <a:r>
              <a:rPr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실행</a:t>
            </a:r>
            <a:endParaRPr sz="2400" dirty="0">
              <a:latin typeface="나눔고딕 ExtraBold"/>
              <a:cs typeface="나눔고딕 ExtraBold"/>
            </a:endParaRPr>
          </a:p>
          <a:p>
            <a:pPr>
              <a:lnSpc>
                <a:spcPct val="100000"/>
              </a:lnSpc>
            </a:pPr>
            <a:endParaRPr sz="1600" dirty="0">
              <a:latin typeface="나눔고딕 ExtraBold"/>
              <a:cs typeface="나눔고딕 ExtraBold"/>
            </a:endParaRPr>
          </a:p>
          <a:p>
            <a:pPr marL="1062355">
              <a:lnSpc>
                <a:spcPct val="100000"/>
              </a:lnSpc>
            </a:pPr>
            <a:r>
              <a:rPr sz="2800" b="1" spc="-11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참고</a:t>
            </a:r>
            <a:r>
              <a:rPr sz="2800" b="1" spc="-110" dirty="0">
                <a:solidFill>
                  <a:srgbClr val="FFFFFF"/>
                </a:solidFill>
                <a:latin typeface="한컴산뜻돋움"/>
                <a:cs typeface="한컴산뜻돋움"/>
              </a:rPr>
              <a:t>:</a:t>
            </a:r>
            <a:r>
              <a:rPr sz="2800" b="1" spc="-85" dirty="0">
                <a:solidFill>
                  <a:srgbClr val="FFFFFF"/>
                </a:solidFill>
                <a:latin typeface="한컴산뜻돋움"/>
                <a:cs typeface="한컴산뜻돋움"/>
              </a:rPr>
              <a:t> </a:t>
            </a:r>
            <a:r>
              <a:rPr sz="2800" b="1" spc="-16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서버와</a:t>
            </a:r>
            <a:r>
              <a:rPr sz="2800" b="1" spc="-13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1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클라이언트</a:t>
            </a:r>
            <a:endParaRPr sz="2800" dirty="0">
              <a:latin typeface="나눔고딕 ExtraBold"/>
              <a:cs typeface="나눔고딕 ExtraBold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98677" y="2081784"/>
            <a:ext cx="11593830" cy="1577975"/>
            <a:chOff x="598677" y="2081784"/>
            <a:chExt cx="11593830" cy="1577975"/>
          </a:xfrm>
        </p:grpSpPr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5027" y="2299715"/>
              <a:ext cx="10242803" cy="135331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05027" y="2299722"/>
              <a:ext cx="10243185" cy="1353820"/>
            </a:xfrm>
            <a:custGeom>
              <a:avLst/>
              <a:gdLst/>
              <a:ahLst/>
              <a:cxnLst/>
              <a:rect l="l" t="t" r="r" b="b"/>
              <a:pathLst>
                <a:path w="10243185" h="1353820">
                  <a:moveTo>
                    <a:pt x="10242804" y="1235049"/>
                  </a:moveTo>
                  <a:lnTo>
                    <a:pt x="10233510" y="1281083"/>
                  </a:lnTo>
                  <a:lnTo>
                    <a:pt x="10208166" y="1318674"/>
                  </a:lnTo>
                  <a:lnTo>
                    <a:pt x="10170575" y="1344018"/>
                  </a:lnTo>
                  <a:lnTo>
                    <a:pt x="10124541" y="1353311"/>
                  </a:lnTo>
                  <a:lnTo>
                    <a:pt x="118262" y="1353311"/>
                  </a:lnTo>
                  <a:lnTo>
                    <a:pt x="72228" y="1344018"/>
                  </a:lnTo>
                  <a:lnTo>
                    <a:pt x="34637" y="1318674"/>
                  </a:lnTo>
                  <a:lnTo>
                    <a:pt x="9293" y="1281083"/>
                  </a:lnTo>
                  <a:lnTo>
                    <a:pt x="0" y="1235049"/>
                  </a:lnTo>
                  <a:lnTo>
                    <a:pt x="0" y="118249"/>
                  </a:lnTo>
                  <a:lnTo>
                    <a:pt x="9293" y="72217"/>
                  </a:lnTo>
                  <a:lnTo>
                    <a:pt x="34637" y="34631"/>
                  </a:lnTo>
                  <a:lnTo>
                    <a:pt x="72228" y="9291"/>
                  </a:lnTo>
                  <a:lnTo>
                    <a:pt x="118262" y="0"/>
                  </a:lnTo>
                  <a:lnTo>
                    <a:pt x="10124541" y="0"/>
                  </a:lnTo>
                  <a:lnTo>
                    <a:pt x="10170575" y="9291"/>
                  </a:lnTo>
                  <a:lnTo>
                    <a:pt x="10208166" y="34631"/>
                  </a:lnTo>
                  <a:lnTo>
                    <a:pt x="10233510" y="72217"/>
                  </a:lnTo>
                  <a:lnTo>
                    <a:pt x="10242804" y="118249"/>
                  </a:lnTo>
                  <a:lnTo>
                    <a:pt x="10242804" y="1235049"/>
                  </a:lnTo>
                  <a:close/>
                </a:path>
              </a:pathLst>
            </a:custGeom>
            <a:ln w="1219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59357" y="2081784"/>
              <a:ext cx="4732642" cy="22255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4127" y="2132076"/>
              <a:ext cx="6436601" cy="17238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83779" y="2284155"/>
            <a:ext cx="1190625" cy="117475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3200" spc="1010" dirty="0">
                <a:solidFill>
                  <a:srgbClr val="00359E"/>
                </a:solidFill>
                <a:latin typeface="휴먼아미체"/>
                <a:cs typeface="휴먼아미체"/>
              </a:rPr>
              <a:t>서버</a:t>
            </a:r>
            <a:endParaRPr sz="3200">
              <a:latin typeface="휴먼아미체"/>
              <a:cs typeface="휴먼아미체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3600" b="1" spc="-105" dirty="0">
                <a:solidFill>
                  <a:srgbClr val="5F2BC6"/>
                </a:solidFill>
                <a:latin typeface="나눔고딕 ExtraBold"/>
                <a:cs typeface="나눔고딕 ExtraBold"/>
              </a:rPr>
              <a:t>server</a:t>
            </a:r>
            <a:endParaRPr sz="3600">
              <a:latin typeface="나눔고딕 ExtraBold"/>
              <a:cs typeface="나눔고딕 ExtraBold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432292" y="6542533"/>
            <a:ext cx="3465829" cy="218440"/>
          </a:xfrm>
          <a:custGeom>
            <a:avLst/>
            <a:gdLst/>
            <a:ahLst/>
            <a:cxnLst/>
            <a:rect l="l" t="t" r="r" b="b"/>
            <a:pathLst>
              <a:path w="3465829" h="218440">
                <a:moveTo>
                  <a:pt x="3356610" y="0"/>
                </a:moveTo>
                <a:lnTo>
                  <a:pt x="108966" y="0"/>
                </a:lnTo>
                <a:lnTo>
                  <a:pt x="66549" y="8562"/>
                </a:lnTo>
                <a:lnTo>
                  <a:pt x="31913" y="31913"/>
                </a:lnTo>
                <a:lnTo>
                  <a:pt x="8562" y="66549"/>
                </a:lnTo>
                <a:lnTo>
                  <a:pt x="0" y="108965"/>
                </a:lnTo>
                <a:lnTo>
                  <a:pt x="8565" y="151382"/>
                </a:lnTo>
                <a:lnTo>
                  <a:pt x="31920" y="186018"/>
                </a:lnTo>
                <a:lnTo>
                  <a:pt x="66558" y="209369"/>
                </a:lnTo>
                <a:lnTo>
                  <a:pt x="108966" y="217931"/>
                </a:lnTo>
                <a:lnTo>
                  <a:pt x="3356610" y="217931"/>
                </a:lnTo>
                <a:lnTo>
                  <a:pt x="3399029" y="209367"/>
                </a:lnTo>
                <a:lnTo>
                  <a:pt x="3433665" y="186013"/>
                </a:lnTo>
                <a:lnTo>
                  <a:pt x="3457014" y="151377"/>
                </a:lnTo>
                <a:lnTo>
                  <a:pt x="3465576" y="108965"/>
                </a:lnTo>
                <a:lnTo>
                  <a:pt x="3457013" y="66549"/>
                </a:lnTo>
                <a:lnTo>
                  <a:pt x="3433662" y="31913"/>
                </a:lnTo>
                <a:lnTo>
                  <a:pt x="3399026" y="8562"/>
                </a:lnTo>
                <a:lnTo>
                  <a:pt x="335661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782346" y="6546205"/>
            <a:ext cx="290385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1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1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21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9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365" dirty="0">
                <a:solidFill>
                  <a:srgbClr val="585858"/>
                </a:solidFill>
                <a:latin typeface="휴먼아미체"/>
                <a:cs typeface="휴먼아미체"/>
              </a:rPr>
              <a:t>코딩하기</a:t>
            </a:r>
            <a:r>
              <a:rPr sz="1050" spc="3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-10" dirty="0">
                <a:solidFill>
                  <a:srgbClr val="585858"/>
                </a:solidFill>
                <a:latin typeface="한컴산뜻돋움"/>
                <a:cs typeface="한컴산뜻돋움"/>
                <a:hlinkClick r:id="rId12"/>
              </a:rPr>
              <a:t>http://www.imagetoday.co.kr</a:t>
            </a:r>
            <a:endParaRPr sz="1050">
              <a:latin typeface="한컴산뜻돋움"/>
              <a:cs typeface="한컴산뜻돋움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98677" y="3621023"/>
            <a:ext cx="11593830" cy="3139440"/>
            <a:chOff x="598677" y="3621023"/>
            <a:chExt cx="11593830" cy="3139440"/>
          </a:xfrm>
        </p:grpSpPr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28303" y="6541007"/>
              <a:ext cx="219455" cy="21945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336504" y="5778423"/>
              <a:ext cx="919010" cy="90625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76598" y="5493499"/>
              <a:ext cx="519404" cy="52664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5027" y="3840479"/>
              <a:ext cx="10242803" cy="132587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05027" y="3840482"/>
              <a:ext cx="10243185" cy="1325880"/>
            </a:xfrm>
            <a:custGeom>
              <a:avLst/>
              <a:gdLst/>
              <a:ahLst/>
              <a:cxnLst/>
              <a:rect l="l" t="t" r="r" b="b"/>
              <a:pathLst>
                <a:path w="10243185" h="1325879">
                  <a:moveTo>
                    <a:pt x="10242804" y="1210017"/>
                  </a:moveTo>
                  <a:lnTo>
                    <a:pt x="10233699" y="1255114"/>
                  </a:lnTo>
                  <a:lnTo>
                    <a:pt x="10208871" y="1291942"/>
                  </a:lnTo>
                  <a:lnTo>
                    <a:pt x="10172043" y="1316774"/>
                  </a:lnTo>
                  <a:lnTo>
                    <a:pt x="10126941" y="1325880"/>
                  </a:lnTo>
                  <a:lnTo>
                    <a:pt x="115862" y="1325880"/>
                  </a:lnTo>
                  <a:lnTo>
                    <a:pt x="70760" y="1316774"/>
                  </a:lnTo>
                  <a:lnTo>
                    <a:pt x="33932" y="1291942"/>
                  </a:lnTo>
                  <a:lnTo>
                    <a:pt x="9104" y="1255114"/>
                  </a:lnTo>
                  <a:lnTo>
                    <a:pt x="0" y="1210017"/>
                  </a:lnTo>
                  <a:lnTo>
                    <a:pt x="0" y="115862"/>
                  </a:lnTo>
                  <a:lnTo>
                    <a:pt x="9104" y="70760"/>
                  </a:lnTo>
                  <a:lnTo>
                    <a:pt x="33932" y="33932"/>
                  </a:lnTo>
                  <a:lnTo>
                    <a:pt x="70760" y="9104"/>
                  </a:lnTo>
                  <a:lnTo>
                    <a:pt x="115862" y="0"/>
                  </a:lnTo>
                  <a:lnTo>
                    <a:pt x="10126941" y="0"/>
                  </a:lnTo>
                  <a:lnTo>
                    <a:pt x="10172043" y="9104"/>
                  </a:lnTo>
                  <a:lnTo>
                    <a:pt x="10208871" y="33932"/>
                  </a:lnTo>
                  <a:lnTo>
                    <a:pt x="10233699" y="70760"/>
                  </a:lnTo>
                  <a:lnTo>
                    <a:pt x="10242804" y="115862"/>
                  </a:lnTo>
                  <a:lnTo>
                    <a:pt x="10242804" y="1210017"/>
                  </a:lnTo>
                  <a:close/>
                </a:path>
              </a:pathLst>
            </a:custGeom>
            <a:ln w="1219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59357" y="3621023"/>
              <a:ext cx="4732642" cy="22410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4127" y="3672839"/>
              <a:ext cx="6436601" cy="17239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28116" y="5158739"/>
              <a:ext cx="9639299" cy="331910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2860851" y="2511525"/>
            <a:ext cx="780732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95"/>
              </a:spcBef>
            </a:pPr>
            <a:r>
              <a:rPr sz="2800" b="1" spc="-215" dirty="0">
                <a:latin typeface="나눔고딕 ExtraBold"/>
                <a:cs typeface="나눔고딕 ExtraBold"/>
              </a:rPr>
              <a:t>항상</a:t>
            </a:r>
            <a:r>
              <a:rPr sz="2800" b="1" spc="-330" dirty="0">
                <a:latin typeface="나눔고딕 ExtraBold"/>
                <a:cs typeface="나눔고딕 ExtraBold"/>
              </a:rPr>
              <a:t> </a:t>
            </a:r>
            <a:r>
              <a:rPr sz="2800" b="1" spc="-240" dirty="0">
                <a:latin typeface="나눔고딕 ExtraBold"/>
                <a:cs typeface="나눔고딕 ExtraBold"/>
              </a:rPr>
              <a:t>인터넷에</a:t>
            </a:r>
            <a:r>
              <a:rPr sz="2800" b="1" spc="-330" dirty="0">
                <a:latin typeface="나눔고딕 ExtraBold"/>
                <a:cs typeface="나눔고딕 ExtraBold"/>
              </a:rPr>
              <a:t> </a:t>
            </a:r>
            <a:r>
              <a:rPr sz="2800" b="1" spc="-240" dirty="0">
                <a:latin typeface="나눔고딕 ExtraBold"/>
                <a:cs typeface="나눔고딕 ExtraBold"/>
              </a:rPr>
              <a:t>연결되어</a:t>
            </a:r>
            <a:r>
              <a:rPr sz="2800" b="1" spc="-340" dirty="0">
                <a:latin typeface="나눔고딕 ExtraBold"/>
                <a:cs typeface="나눔고딕 ExtraBold"/>
              </a:rPr>
              <a:t> </a:t>
            </a:r>
            <a:r>
              <a:rPr sz="2800" b="1" spc="-215" dirty="0">
                <a:latin typeface="나눔고딕 ExtraBold"/>
                <a:cs typeface="나눔고딕 ExtraBold"/>
              </a:rPr>
              <a:t>있어</a:t>
            </a:r>
            <a:r>
              <a:rPr sz="2800" b="1" spc="-330" dirty="0">
                <a:latin typeface="나눔고딕 ExtraBold"/>
                <a:cs typeface="나눔고딕 ExtraBold"/>
              </a:rPr>
              <a:t> </a:t>
            </a:r>
            <a:r>
              <a:rPr sz="2800" b="1" spc="-215" dirty="0">
                <a:latin typeface="나눔고딕 ExtraBold"/>
                <a:cs typeface="나눔고딕 ExtraBold"/>
              </a:rPr>
              <a:t>다른</a:t>
            </a:r>
            <a:r>
              <a:rPr sz="2800" b="1" spc="-330" dirty="0">
                <a:latin typeface="나눔고딕 ExtraBold"/>
                <a:cs typeface="나눔고딕 ExtraBold"/>
              </a:rPr>
              <a:t> </a:t>
            </a:r>
            <a:r>
              <a:rPr sz="2800" b="1" spc="-245" dirty="0">
                <a:latin typeface="나눔고딕 ExtraBold"/>
                <a:cs typeface="나눔고딕 ExtraBold"/>
              </a:rPr>
              <a:t>컴퓨터에서</a:t>
            </a:r>
            <a:r>
              <a:rPr sz="2800" b="1" spc="-325" dirty="0"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latin typeface="나눔고딕 ExtraBold"/>
                <a:cs typeface="나눔고딕 ExtraBold"/>
              </a:rPr>
              <a:t>이</a:t>
            </a:r>
            <a:r>
              <a:rPr sz="2800" b="1" spc="-345" dirty="0">
                <a:latin typeface="나눔고딕 ExtraBold"/>
                <a:cs typeface="나눔고딕 ExtraBold"/>
              </a:rPr>
              <a:t> </a:t>
            </a:r>
            <a:r>
              <a:rPr sz="2800" b="1" spc="-280" dirty="0">
                <a:latin typeface="나눔고딕 ExtraBold"/>
                <a:cs typeface="나눔고딕 ExtraBold"/>
              </a:rPr>
              <a:t>컴퓨터에 </a:t>
            </a:r>
            <a:r>
              <a:rPr sz="2800" b="1" spc="-229" dirty="0">
                <a:latin typeface="나눔고딕 ExtraBold"/>
                <a:cs typeface="나눔고딕 ExtraBold"/>
              </a:rPr>
              <a:t>저장된</a:t>
            </a:r>
            <a:r>
              <a:rPr sz="2800" b="1" spc="-340" dirty="0">
                <a:latin typeface="나눔고딕 ExtraBold"/>
                <a:cs typeface="나눔고딕 ExtraBold"/>
              </a:rPr>
              <a:t> </a:t>
            </a:r>
            <a:r>
              <a:rPr sz="2800" b="1" spc="-229" dirty="0">
                <a:latin typeface="나눔고딕 ExtraBold"/>
                <a:cs typeface="나눔고딕 ExtraBold"/>
              </a:rPr>
              <a:t>인터넷</a:t>
            </a:r>
            <a:r>
              <a:rPr sz="2800" b="1" spc="-335" dirty="0">
                <a:latin typeface="나눔고딕 ExtraBold"/>
                <a:cs typeface="나눔고딕 ExtraBold"/>
              </a:rPr>
              <a:t> </a:t>
            </a:r>
            <a:r>
              <a:rPr sz="2800" b="1" spc="-229" dirty="0">
                <a:latin typeface="나눔고딕 ExtraBold"/>
                <a:cs typeface="나눔고딕 ExtraBold"/>
              </a:rPr>
              <a:t>정보를</a:t>
            </a:r>
            <a:r>
              <a:rPr sz="2800" b="1" spc="-345" dirty="0">
                <a:latin typeface="나눔고딕 ExtraBold"/>
                <a:cs typeface="나눔고딕 ExtraBold"/>
              </a:rPr>
              <a:t> </a:t>
            </a:r>
            <a:r>
              <a:rPr sz="2800" b="1" spc="-229" dirty="0">
                <a:latin typeface="나눔고딕 ExtraBold"/>
                <a:cs typeface="나눔고딕 ExtraBold"/>
              </a:rPr>
              <a:t>이용할</a:t>
            </a:r>
            <a:r>
              <a:rPr sz="2800" b="1" spc="-340" dirty="0"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latin typeface="나눔고딕 ExtraBold"/>
                <a:cs typeface="나눔고딕 ExtraBold"/>
              </a:rPr>
              <a:t>수</a:t>
            </a:r>
            <a:r>
              <a:rPr sz="2800" b="1" spc="-340" dirty="0">
                <a:latin typeface="나눔고딕 ExtraBold"/>
                <a:cs typeface="나눔고딕 ExtraBold"/>
              </a:rPr>
              <a:t> </a:t>
            </a:r>
            <a:r>
              <a:rPr sz="2800" b="1" spc="-229" dirty="0">
                <a:latin typeface="나눔고딕 ExtraBold"/>
                <a:cs typeface="나눔고딕 ExtraBold"/>
              </a:rPr>
              <a:t>있도록</a:t>
            </a:r>
            <a:r>
              <a:rPr sz="2800" b="1" spc="-335" dirty="0"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latin typeface="나눔고딕 ExtraBold"/>
                <a:cs typeface="나눔고딕 ExtraBold"/>
              </a:rPr>
              <a:t>해</a:t>
            </a:r>
            <a:r>
              <a:rPr sz="2800" b="1" spc="-350" dirty="0">
                <a:latin typeface="나눔고딕 ExtraBold"/>
                <a:cs typeface="나눔고딕 ExtraBold"/>
              </a:rPr>
              <a:t> </a:t>
            </a:r>
            <a:r>
              <a:rPr sz="2800" b="1" spc="-215" dirty="0">
                <a:latin typeface="나눔고딕 ExtraBold"/>
                <a:cs typeface="나눔고딕 ExtraBold"/>
              </a:rPr>
              <a:t>주는</a:t>
            </a:r>
            <a:r>
              <a:rPr sz="2800" b="1" spc="-340" dirty="0">
                <a:latin typeface="나눔고딕 ExtraBold"/>
                <a:cs typeface="나눔고딕 ExtraBold"/>
              </a:rPr>
              <a:t> </a:t>
            </a:r>
            <a:r>
              <a:rPr sz="2800" b="1" spc="-285" dirty="0">
                <a:latin typeface="나눔고딕 ExtraBold"/>
                <a:cs typeface="나눔고딕 ExtraBold"/>
              </a:rPr>
              <a:t>컴퓨터</a:t>
            </a:r>
            <a:endParaRPr sz="2800">
              <a:latin typeface="나눔고딕 ExtraBold"/>
              <a:cs typeface="나눔고딕 ExtraBold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83779" y="3824618"/>
            <a:ext cx="1838325" cy="117475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3200" spc="1120" dirty="0">
                <a:solidFill>
                  <a:srgbClr val="00359E"/>
                </a:solidFill>
                <a:latin typeface="휴먼아미체"/>
                <a:cs typeface="휴먼아미체"/>
              </a:rPr>
              <a:t>클라이언트</a:t>
            </a:r>
            <a:endParaRPr sz="3200">
              <a:latin typeface="휴먼아미체"/>
              <a:cs typeface="휴먼아미체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3600" b="1" spc="-10" dirty="0">
                <a:solidFill>
                  <a:srgbClr val="5F2BC6"/>
                </a:solidFill>
                <a:latin typeface="나눔고딕 ExtraBold"/>
                <a:cs typeface="나눔고딕 ExtraBold"/>
              </a:rPr>
              <a:t>client</a:t>
            </a:r>
            <a:endParaRPr sz="3600">
              <a:latin typeface="나눔고딕 ExtraBold"/>
              <a:cs typeface="나눔고딕 ExtraBold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842661" y="4051988"/>
            <a:ext cx="584517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b="1" spc="-215" dirty="0">
                <a:latin typeface="나눔고딕 ExtraBold"/>
                <a:cs typeface="나눔고딕 ExtraBold"/>
              </a:rPr>
              <a:t>서버</a:t>
            </a:r>
            <a:r>
              <a:rPr sz="2800" b="1" spc="-335" dirty="0">
                <a:latin typeface="나눔고딕 ExtraBold"/>
                <a:cs typeface="나눔고딕 ExtraBold"/>
              </a:rPr>
              <a:t> </a:t>
            </a:r>
            <a:r>
              <a:rPr sz="2800" b="1" spc="-240" dirty="0">
                <a:latin typeface="나눔고딕 ExtraBold"/>
                <a:cs typeface="나눔고딕 ExtraBold"/>
              </a:rPr>
              <a:t>컴퓨터에</a:t>
            </a:r>
            <a:r>
              <a:rPr sz="2800" b="1" spc="-330" dirty="0">
                <a:latin typeface="나눔고딕 ExtraBold"/>
                <a:cs typeface="나눔고딕 ExtraBold"/>
              </a:rPr>
              <a:t> </a:t>
            </a:r>
            <a:r>
              <a:rPr sz="2800" b="1" spc="-240" dirty="0">
                <a:latin typeface="나눔고딕 ExtraBold"/>
                <a:cs typeface="나눔고딕 ExtraBold"/>
              </a:rPr>
              <a:t>접속하여</a:t>
            </a:r>
            <a:r>
              <a:rPr sz="2800" b="1" spc="-340" dirty="0"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latin typeface="나눔고딕 ExtraBold"/>
                <a:cs typeface="나눔고딕 ExtraBold"/>
              </a:rPr>
              <a:t>웹</a:t>
            </a:r>
            <a:r>
              <a:rPr sz="2800" b="1" spc="-335" dirty="0">
                <a:latin typeface="나눔고딕 ExtraBold"/>
                <a:cs typeface="나눔고딕 ExtraBold"/>
              </a:rPr>
              <a:t> </a:t>
            </a:r>
            <a:r>
              <a:rPr sz="2800" b="1" spc="-229" dirty="0">
                <a:latin typeface="나눔고딕 ExtraBold"/>
                <a:cs typeface="나눔고딕 ExtraBold"/>
              </a:rPr>
              <a:t>문서를</a:t>
            </a:r>
            <a:r>
              <a:rPr sz="2800" b="1" spc="-335" dirty="0">
                <a:latin typeface="나눔고딕 ExtraBold"/>
                <a:cs typeface="나눔고딕 ExtraBold"/>
              </a:rPr>
              <a:t> </a:t>
            </a:r>
            <a:r>
              <a:rPr sz="2800" b="1" spc="-280" dirty="0">
                <a:latin typeface="나눔고딕 ExtraBold"/>
                <a:cs typeface="나눔고딕 ExtraBold"/>
              </a:rPr>
              <a:t>열어보는 </a:t>
            </a:r>
            <a:r>
              <a:rPr sz="2800" b="1" spc="-229" dirty="0">
                <a:latin typeface="나눔고딕 ExtraBold"/>
                <a:cs typeface="나눔고딕 ExtraBold"/>
              </a:rPr>
              <a:t>컴퓨터</a:t>
            </a:r>
            <a:r>
              <a:rPr sz="2800" b="1" spc="-340" dirty="0">
                <a:latin typeface="나눔고딕 ExtraBold"/>
                <a:cs typeface="나눔고딕 ExtraBold"/>
              </a:rPr>
              <a:t> </a:t>
            </a:r>
            <a:r>
              <a:rPr sz="2800" b="1" spc="-75" dirty="0">
                <a:latin typeface="한컴산뜻돋움"/>
                <a:cs typeface="한컴산뜻돋움"/>
              </a:rPr>
              <a:t>or</a:t>
            </a:r>
            <a:r>
              <a:rPr sz="2800" b="1" spc="-300" dirty="0">
                <a:latin typeface="한컴산뜻돋움"/>
                <a:cs typeface="한컴산뜻돋움"/>
              </a:rPr>
              <a:t> </a:t>
            </a:r>
            <a:r>
              <a:rPr sz="2800" b="1" spc="-165" dirty="0">
                <a:latin typeface="나눔고딕 ExtraBold"/>
                <a:cs typeface="나눔고딕 ExtraBold"/>
              </a:rPr>
              <a:t>웹</a:t>
            </a:r>
            <a:r>
              <a:rPr sz="2800" b="1" spc="-340" dirty="0">
                <a:latin typeface="나눔고딕 ExtraBold"/>
                <a:cs typeface="나눔고딕 ExtraBold"/>
              </a:rPr>
              <a:t> </a:t>
            </a:r>
            <a:r>
              <a:rPr sz="2800" b="1" spc="-280" dirty="0">
                <a:latin typeface="나눔고딕 ExtraBold"/>
                <a:cs typeface="나눔고딕 ExtraBold"/>
              </a:rPr>
              <a:t>브라우저</a:t>
            </a:r>
            <a:endParaRPr sz="2800">
              <a:latin typeface="나눔고딕 ExtraBold"/>
              <a:cs typeface="나눔고딕 ExtraBold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75719" y="5558971"/>
            <a:ext cx="735774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645" dirty="0">
                <a:latin typeface="휴먼아미체"/>
                <a:cs typeface="휴먼아미체"/>
              </a:rPr>
              <a:t>웹페이지에서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동적인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효과를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살린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사이트들을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있는데 </a:t>
            </a:r>
            <a:r>
              <a:rPr sz="2400" spc="780" dirty="0">
                <a:latin typeface="휴먼아미체"/>
                <a:cs typeface="휴먼아미체"/>
              </a:rPr>
              <a:t>이런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사이트들은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114" dirty="0">
                <a:latin typeface="한컴산뜻돋움"/>
                <a:cs typeface="한컴산뜻돋움"/>
              </a:rPr>
              <a:t>HTML</a:t>
            </a:r>
            <a:r>
              <a:rPr sz="2400" spc="114" dirty="0">
                <a:latin typeface="휴먼아미체"/>
                <a:cs typeface="휴먼아미체"/>
              </a:rPr>
              <a:t>과</a:t>
            </a:r>
            <a:r>
              <a:rPr sz="2400" spc="-420" dirty="0">
                <a:latin typeface="휴먼아미체"/>
                <a:cs typeface="휴먼아미체"/>
              </a:rPr>
              <a:t> </a:t>
            </a:r>
            <a:r>
              <a:rPr sz="2400" spc="380" dirty="0">
                <a:latin typeface="한컴산뜻돋움"/>
                <a:cs typeface="한컴산뜻돋움"/>
              </a:rPr>
              <a:t>CSS(</a:t>
            </a:r>
            <a:r>
              <a:rPr sz="2400" spc="380" dirty="0">
                <a:latin typeface="휴먼아미체"/>
                <a:cs typeface="휴먼아미체"/>
              </a:rPr>
              <a:t>스타일시트</a:t>
            </a:r>
            <a:r>
              <a:rPr sz="2400" spc="380" dirty="0">
                <a:latin typeface="한컴산뜻돋움"/>
                <a:cs typeface="한컴산뜻돋움"/>
              </a:rPr>
              <a:t>),</a:t>
            </a:r>
            <a:r>
              <a:rPr sz="2400" spc="-40" dirty="0">
                <a:latin typeface="한컴산뜻돋움"/>
                <a:cs typeface="한컴산뜻돋움"/>
              </a:rPr>
              <a:t> </a:t>
            </a:r>
            <a:r>
              <a:rPr sz="2400" spc="915" dirty="0">
                <a:latin typeface="휴먼아미체"/>
                <a:cs typeface="휴먼아미체"/>
              </a:rPr>
              <a:t>그리고 </a:t>
            </a:r>
            <a:r>
              <a:rPr sz="2400" spc="890" dirty="0">
                <a:latin typeface="휴먼아미체"/>
                <a:cs typeface="휴먼아미체"/>
              </a:rPr>
              <a:t>자바스크립트를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585" dirty="0">
                <a:latin typeface="휴먼아미체"/>
                <a:cs typeface="휴먼아미체"/>
              </a:rPr>
              <a:t>함께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이용한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25" dirty="0">
                <a:latin typeface="휴먼아미체"/>
                <a:cs typeface="휴먼아미체"/>
              </a:rPr>
              <a:t>것이다</a:t>
            </a:r>
            <a:r>
              <a:rPr sz="2400" spc="525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64463" y="2517648"/>
            <a:ext cx="2016760" cy="3355975"/>
            <a:chOff x="664463" y="2517648"/>
            <a:chExt cx="2016760" cy="3355975"/>
          </a:xfrm>
        </p:grpSpPr>
        <p:pic>
          <p:nvPicPr>
            <p:cNvPr id="33" name="object 3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64463" y="5640324"/>
              <a:ext cx="233172" cy="233171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677668" y="2517648"/>
              <a:ext cx="0" cy="954405"/>
            </a:xfrm>
            <a:custGeom>
              <a:avLst/>
              <a:gdLst/>
              <a:ahLst/>
              <a:cxnLst/>
              <a:rect l="l" t="t" r="r" b="b"/>
              <a:pathLst>
                <a:path h="954404">
                  <a:moveTo>
                    <a:pt x="0" y="0"/>
                  </a:moveTo>
                  <a:lnTo>
                    <a:pt x="0" y="954112"/>
                  </a:lnTo>
                </a:path>
              </a:pathLst>
            </a:custGeom>
            <a:ln w="6096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676143" y="3979164"/>
              <a:ext cx="0" cy="954405"/>
            </a:xfrm>
            <a:custGeom>
              <a:avLst/>
              <a:gdLst/>
              <a:ahLst/>
              <a:cxnLst/>
              <a:rect l="l" t="t" r="r" b="b"/>
              <a:pathLst>
                <a:path h="954404">
                  <a:moveTo>
                    <a:pt x="0" y="0"/>
                  </a:moveTo>
                  <a:lnTo>
                    <a:pt x="0" y="954112"/>
                  </a:lnTo>
                </a:path>
              </a:pathLst>
            </a:custGeom>
            <a:ln w="6096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608837" y="1455499"/>
            <a:ext cx="10397490" cy="1854200"/>
            <a:chOff x="615695" y="1505458"/>
            <a:chExt cx="10397490" cy="1854200"/>
          </a:xfrm>
        </p:grpSpPr>
        <p:sp>
          <p:nvSpPr>
            <p:cNvPr id="4" name="object 4"/>
            <p:cNvSpPr/>
            <p:nvPr/>
          </p:nvSpPr>
          <p:spPr>
            <a:xfrm>
              <a:off x="673607" y="1511808"/>
              <a:ext cx="10332720" cy="1841500"/>
            </a:xfrm>
            <a:custGeom>
              <a:avLst/>
              <a:gdLst/>
              <a:ahLst/>
              <a:cxnLst/>
              <a:rect l="l" t="t" r="r" b="b"/>
              <a:pathLst>
                <a:path w="10332720" h="1841500">
                  <a:moveTo>
                    <a:pt x="10232567" y="0"/>
                  </a:moveTo>
                  <a:lnTo>
                    <a:pt x="100152" y="0"/>
                  </a:lnTo>
                  <a:lnTo>
                    <a:pt x="61170" y="7871"/>
                  </a:lnTo>
                  <a:lnTo>
                    <a:pt x="29335" y="29335"/>
                  </a:lnTo>
                  <a:lnTo>
                    <a:pt x="7871" y="61170"/>
                  </a:lnTo>
                  <a:lnTo>
                    <a:pt x="0" y="100152"/>
                  </a:lnTo>
                  <a:lnTo>
                    <a:pt x="0" y="1740839"/>
                  </a:lnTo>
                  <a:lnTo>
                    <a:pt x="7871" y="1779821"/>
                  </a:lnTo>
                  <a:lnTo>
                    <a:pt x="29335" y="1811656"/>
                  </a:lnTo>
                  <a:lnTo>
                    <a:pt x="61170" y="1833120"/>
                  </a:lnTo>
                  <a:lnTo>
                    <a:pt x="100152" y="1840992"/>
                  </a:lnTo>
                  <a:lnTo>
                    <a:pt x="10232567" y="1840992"/>
                  </a:lnTo>
                  <a:lnTo>
                    <a:pt x="10271549" y="1833120"/>
                  </a:lnTo>
                  <a:lnTo>
                    <a:pt x="10303384" y="1811656"/>
                  </a:lnTo>
                  <a:lnTo>
                    <a:pt x="10324848" y="1779821"/>
                  </a:lnTo>
                  <a:lnTo>
                    <a:pt x="10332720" y="1740839"/>
                  </a:lnTo>
                  <a:lnTo>
                    <a:pt x="10332720" y="100152"/>
                  </a:lnTo>
                  <a:lnTo>
                    <a:pt x="10324848" y="61170"/>
                  </a:lnTo>
                  <a:lnTo>
                    <a:pt x="10303384" y="29335"/>
                  </a:lnTo>
                  <a:lnTo>
                    <a:pt x="10271549" y="7871"/>
                  </a:lnTo>
                  <a:lnTo>
                    <a:pt x="102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73607" y="1511808"/>
              <a:ext cx="10332720" cy="1841500"/>
            </a:xfrm>
            <a:custGeom>
              <a:avLst/>
              <a:gdLst/>
              <a:ahLst/>
              <a:cxnLst/>
              <a:rect l="l" t="t" r="r" b="b"/>
              <a:pathLst>
                <a:path w="10332720" h="1841500">
                  <a:moveTo>
                    <a:pt x="0" y="100152"/>
                  </a:moveTo>
                  <a:lnTo>
                    <a:pt x="7871" y="61170"/>
                  </a:lnTo>
                  <a:lnTo>
                    <a:pt x="29335" y="29335"/>
                  </a:lnTo>
                  <a:lnTo>
                    <a:pt x="61170" y="7871"/>
                  </a:lnTo>
                  <a:lnTo>
                    <a:pt x="100152" y="0"/>
                  </a:lnTo>
                  <a:lnTo>
                    <a:pt x="10232567" y="0"/>
                  </a:lnTo>
                  <a:lnTo>
                    <a:pt x="10271549" y="7871"/>
                  </a:lnTo>
                  <a:lnTo>
                    <a:pt x="10303384" y="29335"/>
                  </a:lnTo>
                  <a:lnTo>
                    <a:pt x="10324848" y="61170"/>
                  </a:lnTo>
                  <a:lnTo>
                    <a:pt x="10332720" y="100152"/>
                  </a:lnTo>
                  <a:lnTo>
                    <a:pt x="10332720" y="1740839"/>
                  </a:lnTo>
                  <a:lnTo>
                    <a:pt x="10324848" y="1779821"/>
                  </a:lnTo>
                  <a:lnTo>
                    <a:pt x="10303384" y="1811656"/>
                  </a:lnTo>
                  <a:lnTo>
                    <a:pt x="10271549" y="1833120"/>
                  </a:lnTo>
                  <a:lnTo>
                    <a:pt x="10232567" y="1840992"/>
                  </a:lnTo>
                  <a:lnTo>
                    <a:pt x="100152" y="1840992"/>
                  </a:lnTo>
                  <a:lnTo>
                    <a:pt x="61170" y="1833120"/>
                  </a:lnTo>
                  <a:lnTo>
                    <a:pt x="29335" y="1811656"/>
                  </a:lnTo>
                  <a:lnTo>
                    <a:pt x="7871" y="1779821"/>
                  </a:lnTo>
                  <a:lnTo>
                    <a:pt x="0" y="1740839"/>
                  </a:lnTo>
                  <a:lnTo>
                    <a:pt x="0" y="100152"/>
                  </a:lnTo>
                  <a:close/>
                </a:path>
              </a:pathLst>
            </a:custGeom>
            <a:ln w="1219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57427" y="1591050"/>
              <a:ext cx="10166985" cy="719455"/>
            </a:xfrm>
            <a:custGeom>
              <a:avLst/>
              <a:gdLst/>
              <a:ahLst/>
              <a:cxnLst/>
              <a:rect l="l" t="t" r="r" b="b"/>
              <a:pathLst>
                <a:path w="10166985" h="719455">
                  <a:moveTo>
                    <a:pt x="10083355" y="0"/>
                  </a:moveTo>
                  <a:lnTo>
                    <a:pt x="83248" y="0"/>
                  </a:lnTo>
                  <a:lnTo>
                    <a:pt x="50845" y="6542"/>
                  </a:lnTo>
                  <a:lnTo>
                    <a:pt x="24384" y="24384"/>
                  </a:lnTo>
                  <a:lnTo>
                    <a:pt x="6542" y="50845"/>
                  </a:lnTo>
                  <a:lnTo>
                    <a:pt x="0" y="83248"/>
                  </a:lnTo>
                  <a:lnTo>
                    <a:pt x="0" y="636092"/>
                  </a:lnTo>
                  <a:lnTo>
                    <a:pt x="6542" y="668493"/>
                  </a:lnTo>
                  <a:lnTo>
                    <a:pt x="24384" y="694950"/>
                  </a:lnTo>
                  <a:lnTo>
                    <a:pt x="50845" y="712787"/>
                  </a:lnTo>
                  <a:lnTo>
                    <a:pt x="83248" y="719328"/>
                  </a:lnTo>
                  <a:lnTo>
                    <a:pt x="10083355" y="719328"/>
                  </a:lnTo>
                  <a:lnTo>
                    <a:pt x="10115758" y="712787"/>
                  </a:lnTo>
                  <a:lnTo>
                    <a:pt x="10142220" y="694950"/>
                  </a:lnTo>
                  <a:lnTo>
                    <a:pt x="10160061" y="668493"/>
                  </a:lnTo>
                  <a:lnTo>
                    <a:pt x="10166604" y="636092"/>
                  </a:lnTo>
                  <a:lnTo>
                    <a:pt x="10166604" y="83248"/>
                  </a:lnTo>
                  <a:lnTo>
                    <a:pt x="10160061" y="50845"/>
                  </a:lnTo>
                  <a:lnTo>
                    <a:pt x="10142220" y="24384"/>
                  </a:lnTo>
                  <a:lnTo>
                    <a:pt x="10115758" y="6542"/>
                  </a:lnTo>
                  <a:lnTo>
                    <a:pt x="10083355" y="0"/>
                  </a:lnTo>
                  <a:close/>
                </a:path>
              </a:pathLst>
            </a:custGeom>
            <a:solidFill>
              <a:srgbClr val="4453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695" y="1580388"/>
              <a:ext cx="3157727" cy="94030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93364" y="1580388"/>
              <a:ext cx="752855" cy="94030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7768" y="1580388"/>
              <a:ext cx="2438399" cy="94030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47716" y="1580388"/>
              <a:ext cx="752855" cy="94030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79664" y="2310384"/>
              <a:ext cx="1091552" cy="100431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67800" y="2657855"/>
              <a:ext cx="1705355" cy="58521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608837" y="909091"/>
            <a:ext cx="7112000" cy="2139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indent="-337185">
              <a:lnSpc>
                <a:spcPct val="100000"/>
              </a:lnSpc>
              <a:spcBef>
                <a:spcPts val="100"/>
              </a:spcBef>
              <a:buFont typeface=""/>
              <a:buAutoNum type="arabicPeriod" startAt="2"/>
              <a:tabLst>
                <a:tab pos="349885" algn="l"/>
              </a:tabLst>
            </a:pPr>
            <a:r>
              <a:rPr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자바스크립트의</a:t>
            </a:r>
            <a:r>
              <a:rPr sz="2400" b="1" spc="-1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탄생</a:t>
            </a:r>
            <a:endParaRPr sz="2400" dirty="0">
              <a:latin typeface="나눔고딕 ExtraBold"/>
              <a:cs typeface="나눔고딕 ExtraBold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0AFEF"/>
              </a:buClr>
              <a:buFont typeface=""/>
              <a:buAutoNum type="arabicPeriod" startAt="2"/>
            </a:pPr>
            <a:endParaRPr sz="2550" dirty="0">
              <a:latin typeface="나눔고딕 ExtraBold"/>
              <a:cs typeface="나눔고딕 ExtraBold"/>
            </a:endParaRPr>
          </a:p>
          <a:p>
            <a:pPr marL="391795">
              <a:lnSpc>
                <a:spcPct val="100000"/>
              </a:lnSpc>
            </a:pPr>
            <a:r>
              <a:rPr sz="3200" b="1" spc="-16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라이브스크립트</a:t>
            </a:r>
            <a:r>
              <a:rPr sz="3200" b="1" spc="-18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한컴산뜻돋움"/>
                <a:cs typeface="한컴산뜻돋움"/>
              </a:rPr>
              <a:t>(LiveScript)</a:t>
            </a:r>
            <a:endParaRPr sz="3200" dirty="0">
              <a:latin typeface="한컴산뜻돋움"/>
              <a:cs typeface="한컴산뜻돋움"/>
            </a:endParaRPr>
          </a:p>
          <a:p>
            <a:pPr marL="654685" lvl="1" indent="-268605">
              <a:lnSpc>
                <a:spcPct val="100000"/>
              </a:lnSpc>
              <a:spcBef>
                <a:spcPts val="2895"/>
              </a:spcBef>
              <a:buClr>
                <a:srgbClr val="4453EB"/>
              </a:buClr>
              <a:buFont typeface="Wingdings"/>
              <a:buChar char=""/>
              <a:tabLst>
                <a:tab pos="654685" algn="l"/>
                <a:tab pos="655320" algn="l"/>
              </a:tabLst>
            </a:pPr>
            <a:r>
              <a:rPr sz="2400" spc="185" dirty="0">
                <a:latin typeface="휴먼아미체"/>
                <a:cs typeface="휴먼아미체"/>
              </a:rPr>
              <a:t>넷스케이프</a:t>
            </a:r>
            <a:r>
              <a:rPr sz="2400" spc="185" dirty="0">
                <a:latin typeface="한컴산뜻돋움"/>
                <a:cs typeface="한컴산뜻돋움"/>
              </a:rPr>
              <a:t>(Netscape)</a:t>
            </a:r>
            <a:r>
              <a:rPr sz="2400" spc="185" dirty="0">
                <a:latin typeface="휴먼아미체"/>
                <a:cs typeface="휴먼아미체"/>
              </a:rPr>
              <a:t>사</a:t>
            </a:r>
            <a:r>
              <a:rPr sz="2400" spc="-225" dirty="0">
                <a:latin typeface="휴먼아미체"/>
                <a:cs typeface="휴먼아미체"/>
              </a:rPr>
              <a:t> </a:t>
            </a:r>
            <a:r>
              <a:rPr sz="2400" spc="225" dirty="0">
                <a:latin typeface="휴먼아미체"/>
                <a:cs typeface="휴먼아미체"/>
              </a:rPr>
              <a:t>라이브스크립트</a:t>
            </a:r>
            <a:r>
              <a:rPr sz="2400" spc="225" dirty="0">
                <a:latin typeface="한컴산뜻돋움"/>
                <a:cs typeface="한컴산뜻돋움"/>
              </a:rPr>
              <a:t>(LiveScript)</a:t>
            </a:r>
            <a:endParaRPr sz="2400" dirty="0">
              <a:latin typeface="한컴산뜻돋움"/>
              <a:cs typeface="한컴산뜻돋움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20268" y="3760980"/>
            <a:ext cx="11572240" cy="3097530"/>
            <a:chOff x="620268" y="3760980"/>
            <a:chExt cx="11572240" cy="3097530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7740" y="4971288"/>
              <a:ext cx="11224260" cy="188671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4608" y="5609844"/>
              <a:ext cx="9646919" cy="38722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73607" y="3767330"/>
              <a:ext cx="10332720" cy="1842770"/>
            </a:xfrm>
            <a:custGeom>
              <a:avLst/>
              <a:gdLst/>
              <a:ahLst/>
              <a:cxnLst/>
              <a:rect l="l" t="t" r="r" b="b"/>
              <a:pathLst>
                <a:path w="10332720" h="1842770">
                  <a:moveTo>
                    <a:pt x="10232491" y="0"/>
                  </a:moveTo>
                  <a:lnTo>
                    <a:pt x="100228" y="0"/>
                  </a:lnTo>
                  <a:lnTo>
                    <a:pt x="61213" y="7875"/>
                  </a:lnTo>
                  <a:lnTo>
                    <a:pt x="29354" y="29354"/>
                  </a:lnTo>
                  <a:lnTo>
                    <a:pt x="7875" y="61213"/>
                  </a:lnTo>
                  <a:lnTo>
                    <a:pt x="0" y="100228"/>
                  </a:lnTo>
                  <a:lnTo>
                    <a:pt x="0" y="1742287"/>
                  </a:lnTo>
                  <a:lnTo>
                    <a:pt x="7875" y="1781297"/>
                  </a:lnTo>
                  <a:lnTo>
                    <a:pt x="29354" y="1813156"/>
                  </a:lnTo>
                  <a:lnTo>
                    <a:pt x="61213" y="1834638"/>
                  </a:lnTo>
                  <a:lnTo>
                    <a:pt x="100228" y="1842515"/>
                  </a:lnTo>
                  <a:lnTo>
                    <a:pt x="10232491" y="1842515"/>
                  </a:lnTo>
                  <a:lnTo>
                    <a:pt x="10271506" y="1834638"/>
                  </a:lnTo>
                  <a:lnTo>
                    <a:pt x="10303365" y="1813156"/>
                  </a:lnTo>
                  <a:lnTo>
                    <a:pt x="10324844" y="1781297"/>
                  </a:lnTo>
                  <a:lnTo>
                    <a:pt x="10332720" y="1742287"/>
                  </a:lnTo>
                  <a:lnTo>
                    <a:pt x="10332720" y="100228"/>
                  </a:lnTo>
                  <a:lnTo>
                    <a:pt x="10324844" y="61213"/>
                  </a:lnTo>
                  <a:lnTo>
                    <a:pt x="10303365" y="29354"/>
                  </a:lnTo>
                  <a:lnTo>
                    <a:pt x="10271506" y="7875"/>
                  </a:lnTo>
                  <a:lnTo>
                    <a:pt x="102324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73607" y="3767330"/>
              <a:ext cx="10332720" cy="1842770"/>
            </a:xfrm>
            <a:custGeom>
              <a:avLst/>
              <a:gdLst/>
              <a:ahLst/>
              <a:cxnLst/>
              <a:rect l="l" t="t" r="r" b="b"/>
              <a:pathLst>
                <a:path w="10332720" h="1842770">
                  <a:moveTo>
                    <a:pt x="0" y="100228"/>
                  </a:moveTo>
                  <a:lnTo>
                    <a:pt x="7875" y="61213"/>
                  </a:lnTo>
                  <a:lnTo>
                    <a:pt x="29354" y="29354"/>
                  </a:lnTo>
                  <a:lnTo>
                    <a:pt x="61213" y="7875"/>
                  </a:lnTo>
                  <a:lnTo>
                    <a:pt x="100228" y="0"/>
                  </a:lnTo>
                  <a:lnTo>
                    <a:pt x="10232491" y="0"/>
                  </a:lnTo>
                  <a:lnTo>
                    <a:pt x="10271506" y="7875"/>
                  </a:lnTo>
                  <a:lnTo>
                    <a:pt x="10303365" y="29354"/>
                  </a:lnTo>
                  <a:lnTo>
                    <a:pt x="10324844" y="61213"/>
                  </a:lnTo>
                  <a:lnTo>
                    <a:pt x="10332720" y="100228"/>
                  </a:lnTo>
                  <a:lnTo>
                    <a:pt x="10332720" y="1742287"/>
                  </a:lnTo>
                  <a:lnTo>
                    <a:pt x="10324844" y="1781297"/>
                  </a:lnTo>
                  <a:lnTo>
                    <a:pt x="10303365" y="1813156"/>
                  </a:lnTo>
                  <a:lnTo>
                    <a:pt x="10271506" y="1834638"/>
                  </a:lnTo>
                  <a:lnTo>
                    <a:pt x="10232491" y="1842515"/>
                  </a:lnTo>
                  <a:lnTo>
                    <a:pt x="100228" y="1842515"/>
                  </a:lnTo>
                  <a:lnTo>
                    <a:pt x="61213" y="1834638"/>
                  </a:lnTo>
                  <a:lnTo>
                    <a:pt x="29354" y="1813156"/>
                  </a:lnTo>
                  <a:lnTo>
                    <a:pt x="7875" y="1781297"/>
                  </a:lnTo>
                  <a:lnTo>
                    <a:pt x="0" y="1742287"/>
                  </a:lnTo>
                  <a:lnTo>
                    <a:pt x="0" y="100228"/>
                  </a:lnTo>
                  <a:close/>
                </a:path>
              </a:pathLst>
            </a:custGeom>
            <a:ln w="1219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57428" y="3846570"/>
              <a:ext cx="10166985" cy="719455"/>
            </a:xfrm>
            <a:custGeom>
              <a:avLst/>
              <a:gdLst/>
              <a:ahLst/>
              <a:cxnLst/>
              <a:rect l="l" t="t" r="r" b="b"/>
              <a:pathLst>
                <a:path w="10166985" h="719454">
                  <a:moveTo>
                    <a:pt x="10083355" y="0"/>
                  </a:moveTo>
                  <a:lnTo>
                    <a:pt x="83248" y="0"/>
                  </a:lnTo>
                  <a:lnTo>
                    <a:pt x="50845" y="6542"/>
                  </a:lnTo>
                  <a:lnTo>
                    <a:pt x="24384" y="24384"/>
                  </a:lnTo>
                  <a:lnTo>
                    <a:pt x="6542" y="50845"/>
                  </a:lnTo>
                  <a:lnTo>
                    <a:pt x="0" y="83248"/>
                  </a:lnTo>
                  <a:lnTo>
                    <a:pt x="0" y="636092"/>
                  </a:lnTo>
                  <a:lnTo>
                    <a:pt x="6542" y="668493"/>
                  </a:lnTo>
                  <a:lnTo>
                    <a:pt x="24384" y="694950"/>
                  </a:lnTo>
                  <a:lnTo>
                    <a:pt x="50845" y="712787"/>
                  </a:lnTo>
                  <a:lnTo>
                    <a:pt x="83248" y="719328"/>
                  </a:lnTo>
                  <a:lnTo>
                    <a:pt x="10083355" y="719328"/>
                  </a:lnTo>
                  <a:lnTo>
                    <a:pt x="10115758" y="712787"/>
                  </a:lnTo>
                  <a:lnTo>
                    <a:pt x="10142220" y="694950"/>
                  </a:lnTo>
                  <a:lnTo>
                    <a:pt x="10160061" y="668493"/>
                  </a:lnTo>
                  <a:lnTo>
                    <a:pt x="10166604" y="636092"/>
                  </a:lnTo>
                  <a:lnTo>
                    <a:pt x="10166604" y="83248"/>
                  </a:lnTo>
                  <a:lnTo>
                    <a:pt x="10160061" y="50845"/>
                  </a:lnTo>
                  <a:lnTo>
                    <a:pt x="10142220" y="24384"/>
                  </a:lnTo>
                  <a:lnTo>
                    <a:pt x="10115758" y="6542"/>
                  </a:lnTo>
                  <a:lnTo>
                    <a:pt x="10083355" y="0"/>
                  </a:lnTo>
                  <a:close/>
                </a:path>
              </a:pathLst>
            </a:custGeom>
            <a:solidFill>
              <a:srgbClr val="4453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0268" y="3835907"/>
              <a:ext cx="2787395" cy="94030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40735" y="3835907"/>
              <a:ext cx="752855" cy="94030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25140" y="3835907"/>
              <a:ext cx="2450591" cy="94030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07279" y="3835907"/>
              <a:ext cx="752855" cy="940307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930440" y="3941729"/>
            <a:ext cx="7247255" cy="1485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자바스크립트</a:t>
            </a:r>
            <a:r>
              <a:rPr sz="3200" b="1" spc="-10" dirty="0">
                <a:solidFill>
                  <a:srgbClr val="FFFFFF"/>
                </a:solidFill>
                <a:latin typeface="한컴산뜻돋움"/>
                <a:cs typeface="한컴산뜻돋움"/>
              </a:rPr>
              <a:t>(Javascript)</a:t>
            </a:r>
            <a:endParaRPr sz="3200">
              <a:latin typeface="한컴산뜻돋움"/>
              <a:cs typeface="한컴산뜻돋움"/>
            </a:endParaRPr>
          </a:p>
          <a:p>
            <a:pPr marL="280670" marR="5080" indent="-268605">
              <a:lnSpc>
                <a:spcPct val="100000"/>
              </a:lnSpc>
              <a:spcBef>
                <a:spcPts val="1895"/>
              </a:spcBef>
              <a:buClr>
                <a:srgbClr val="4453EB"/>
              </a:buClr>
              <a:buFont typeface="Wingdings"/>
              <a:buChar char=""/>
              <a:tabLst>
                <a:tab pos="281305" algn="l"/>
                <a:tab pos="346075" algn="l"/>
              </a:tabLst>
            </a:pPr>
            <a:r>
              <a:rPr sz="2400" spc="135" dirty="0">
                <a:latin typeface="한컴산뜻돋움"/>
                <a:cs typeface="한컴산뜻돋움"/>
              </a:rPr>
              <a:t>1995</a:t>
            </a:r>
            <a:r>
              <a:rPr sz="2400" spc="135" dirty="0">
                <a:latin typeface="휴먼아미체"/>
                <a:cs typeface="휴먼아미체"/>
              </a:rPr>
              <a:t>년에</a:t>
            </a:r>
            <a:r>
              <a:rPr sz="2400" spc="-67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선</a:t>
            </a:r>
            <a:r>
              <a:rPr sz="2400" spc="-625" dirty="0">
                <a:latin typeface="휴먼아미체"/>
                <a:cs typeface="휴먼아미체"/>
              </a:rPr>
              <a:t> </a:t>
            </a:r>
            <a:r>
              <a:rPr sz="2400" spc="470" dirty="0">
                <a:latin typeface="휴먼아미체"/>
                <a:cs typeface="휴먼아미체"/>
              </a:rPr>
              <a:t>마이크로시스템즈</a:t>
            </a:r>
            <a:r>
              <a:rPr sz="2400" spc="470" dirty="0">
                <a:latin typeface="한컴산뜻돋움"/>
                <a:cs typeface="한컴산뜻돋움"/>
              </a:rPr>
              <a:t>(Sun</a:t>
            </a:r>
            <a:r>
              <a:rPr sz="2400" spc="-285" dirty="0">
                <a:latin typeface="한컴산뜻돋움"/>
                <a:cs typeface="한컴산뜻돋움"/>
              </a:rPr>
              <a:t> </a:t>
            </a:r>
            <a:r>
              <a:rPr sz="2400" spc="-60" dirty="0">
                <a:latin typeface="한컴산뜻돋움"/>
                <a:cs typeface="한컴산뜻돋움"/>
              </a:rPr>
              <a:t>Microsoftsystems)</a:t>
            </a:r>
            <a:r>
              <a:rPr sz="2400" spc="-60" dirty="0">
                <a:latin typeface="휴먼아미체"/>
                <a:cs typeface="휴먼아미체"/>
              </a:rPr>
              <a:t>사 		</a:t>
            </a:r>
            <a:r>
              <a:rPr sz="2400" spc="815" dirty="0">
                <a:latin typeface="휴먼아미체"/>
                <a:cs typeface="휴먼아미체"/>
              </a:rPr>
              <a:t>라이브스크립트</a:t>
            </a:r>
            <a:r>
              <a:rPr sz="2400" spc="-655" dirty="0">
                <a:latin typeface="휴먼아미체"/>
                <a:cs typeface="휴먼아미체"/>
              </a:rPr>
              <a:t> </a:t>
            </a:r>
            <a:r>
              <a:rPr sz="2400" spc="665" dirty="0">
                <a:latin typeface="휴먼아미체"/>
                <a:cs typeface="휴먼아미체"/>
              </a:rPr>
              <a:t>개발권을</a:t>
            </a:r>
            <a:r>
              <a:rPr sz="2400" spc="-650" dirty="0">
                <a:latin typeface="휴먼아미체"/>
                <a:cs typeface="휴먼아미체"/>
              </a:rPr>
              <a:t> </a:t>
            </a:r>
            <a:r>
              <a:rPr sz="2400" spc="690" dirty="0">
                <a:latin typeface="휴먼아미체"/>
                <a:cs typeface="휴먼아미체"/>
              </a:rPr>
              <a:t>넘겨받음</a:t>
            </a:r>
            <a:endParaRPr sz="2400">
              <a:latin typeface="휴먼아미체"/>
              <a:cs typeface="휴먼아미체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0" y="2170773"/>
            <a:ext cx="10880090" cy="4498340"/>
            <a:chOff x="0" y="2170773"/>
            <a:chExt cx="10880090" cy="4498340"/>
          </a:xfrm>
        </p:grpSpPr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20100" y="4882895"/>
              <a:ext cx="1295399" cy="56845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23119" y="4748783"/>
              <a:ext cx="1156714" cy="73304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01392" y="2170773"/>
              <a:ext cx="1250312" cy="174123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180907" y="2665898"/>
              <a:ext cx="795655" cy="1287780"/>
            </a:xfrm>
            <a:custGeom>
              <a:avLst/>
              <a:gdLst/>
              <a:ahLst/>
              <a:cxnLst/>
              <a:rect l="l" t="t" r="r" b="b"/>
              <a:pathLst>
                <a:path w="795655" h="1287779">
                  <a:moveTo>
                    <a:pt x="137680" y="0"/>
                  </a:moveTo>
                  <a:lnTo>
                    <a:pt x="301739" y="750011"/>
                  </a:lnTo>
                  <a:lnTo>
                    <a:pt x="0" y="816013"/>
                  </a:lnTo>
                  <a:lnTo>
                    <a:pt x="735495" y="1287487"/>
                  </a:lnTo>
                  <a:lnTo>
                    <a:pt x="795629" y="1193673"/>
                  </a:lnTo>
                  <a:lnTo>
                    <a:pt x="123177" y="875804"/>
                  </a:lnTo>
                  <a:lnTo>
                    <a:pt x="413981" y="771677"/>
                  </a:lnTo>
                  <a:lnTo>
                    <a:pt x="13768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0" y="6451093"/>
              <a:ext cx="3465829" cy="218440"/>
            </a:xfrm>
            <a:custGeom>
              <a:avLst/>
              <a:gdLst/>
              <a:ahLst/>
              <a:cxnLst/>
              <a:rect l="l" t="t" r="r" b="b"/>
              <a:pathLst>
                <a:path w="3465829" h="218440">
                  <a:moveTo>
                    <a:pt x="3356610" y="0"/>
                  </a:moveTo>
                  <a:lnTo>
                    <a:pt x="108966" y="0"/>
                  </a:lnTo>
                  <a:lnTo>
                    <a:pt x="66549" y="8562"/>
                  </a:lnTo>
                  <a:lnTo>
                    <a:pt x="31913" y="31913"/>
                  </a:lnTo>
                  <a:lnTo>
                    <a:pt x="8562" y="66549"/>
                  </a:lnTo>
                  <a:lnTo>
                    <a:pt x="0" y="108965"/>
                  </a:lnTo>
                  <a:lnTo>
                    <a:pt x="8565" y="151382"/>
                  </a:lnTo>
                  <a:lnTo>
                    <a:pt x="31920" y="186018"/>
                  </a:lnTo>
                  <a:lnTo>
                    <a:pt x="66558" y="209369"/>
                  </a:lnTo>
                  <a:lnTo>
                    <a:pt x="108966" y="217931"/>
                  </a:lnTo>
                  <a:lnTo>
                    <a:pt x="3356610" y="217931"/>
                  </a:lnTo>
                  <a:lnTo>
                    <a:pt x="3399029" y="209367"/>
                  </a:lnTo>
                  <a:lnTo>
                    <a:pt x="3433665" y="186013"/>
                  </a:lnTo>
                  <a:lnTo>
                    <a:pt x="3457014" y="151377"/>
                  </a:lnTo>
                  <a:lnTo>
                    <a:pt x="3465576" y="108965"/>
                  </a:lnTo>
                  <a:lnTo>
                    <a:pt x="3457013" y="66549"/>
                  </a:lnTo>
                  <a:lnTo>
                    <a:pt x="3433662" y="31913"/>
                  </a:lnTo>
                  <a:lnTo>
                    <a:pt x="3399026" y="8562"/>
                  </a:lnTo>
                  <a:lnTo>
                    <a:pt x="3356610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50249" y="6453727"/>
            <a:ext cx="1029271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4510" marR="5080" indent="-512445">
              <a:lnSpc>
                <a:spcPct val="100000"/>
              </a:lnSpc>
              <a:spcBef>
                <a:spcPts val="105"/>
              </a:spcBef>
            </a:pPr>
            <a:r>
              <a:rPr sz="1050" spc="21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1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21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11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-10" dirty="0">
                <a:solidFill>
                  <a:srgbClr val="585858"/>
                </a:solidFill>
                <a:latin typeface="한컴산뜻돋움"/>
                <a:cs typeface="한컴산뜻돋움"/>
              </a:rPr>
              <a:t>https://m.blog.naver.com/jysaa5/221785831425,</a:t>
            </a:r>
            <a:r>
              <a:rPr sz="1050" spc="14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-10" dirty="0">
                <a:solidFill>
                  <a:srgbClr val="585858"/>
                </a:solidFill>
                <a:latin typeface="한컴산뜻돋움"/>
                <a:cs typeface="한컴산뜻돋움"/>
              </a:rPr>
              <a:t>https://fullstackfeed.com/react-and-livescript-love/ https://upload.wikimedia.org/wikipedia/commons/thumb/8/8b/Sun-Logo.svg/1200px-Sun-Logo.svg.png</a:t>
            </a:r>
            <a:r>
              <a:rPr sz="1050" spc="22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-10" dirty="0">
                <a:solidFill>
                  <a:srgbClr val="585858"/>
                </a:solidFill>
                <a:latin typeface="한컴산뜻돋움"/>
                <a:cs typeface="한컴산뜻돋움"/>
              </a:rPr>
              <a:t>https:</a:t>
            </a:r>
            <a:r>
              <a:rPr sz="1050" spc="-10" dirty="0">
                <a:solidFill>
                  <a:srgbClr val="585858"/>
                </a:solidFill>
                <a:latin typeface="한컴산뜻돋움"/>
                <a:cs typeface="한컴산뜻돋움"/>
                <a:hlinkClick r:id="rId17"/>
              </a:rPr>
              <a:t>//w</a:t>
            </a:r>
            <a:r>
              <a:rPr sz="1050" spc="-10" dirty="0">
                <a:solidFill>
                  <a:srgbClr val="585858"/>
                </a:solidFill>
                <a:latin typeface="한컴산뜻돋움"/>
                <a:cs typeface="한컴산뜻돋움"/>
              </a:rPr>
              <a:t>ww</a:t>
            </a:r>
            <a:r>
              <a:rPr sz="1050" spc="-10" dirty="0">
                <a:solidFill>
                  <a:srgbClr val="585858"/>
                </a:solidFill>
                <a:latin typeface="한컴산뜻돋움"/>
                <a:cs typeface="한컴산뜻돋움"/>
                <a:hlinkClick r:id="rId17"/>
              </a:rPr>
              <a:t>.ciospain.es/archivos/201401/java.jpg</a:t>
            </a:r>
            <a:endParaRPr sz="1050">
              <a:latin typeface="한컴산뜻돋움"/>
              <a:cs typeface="한컴산뜻돋움"/>
            </a:endParaRPr>
          </a:p>
        </p:txBody>
      </p:sp>
      <p:pic>
        <p:nvPicPr>
          <p:cNvPr id="32" name="object 3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6011" y="6449567"/>
            <a:ext cx="219455" cy="21945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F8E1B48-686A-AAF6-238A-6C40F86C9B86}"/>
              </a:ext>
            </a:extLst>
          </p:cNvPr>
          <p:cNvSpPr txBox="1"/>
          <p:nvPr/>
        </p:nvSpPr>
        <p:spPr>
          <a:xfrm>
            <a:off x="350249" y="132628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자바스크립트 기초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AE6FBF-5233-C615-4A6B-E522A2AD1B78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프런트엔드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개발의 이해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9BFCE43-B597-1BFB-DA8B-14ABA8B0CCE4}"/>
              </a:ext>
            </a:extLst>
          </p:cNvPr>
          <p:cNvGrpSpPr/>
          <p:nvPr/>
        </p:nvGrpSpPr>
        <p:grpSpPr>
          <a:xfrm>
            <a:off x="2445500" y="1934922"/>
            <a:ext cx="7301003" cy="3726327"/>
            <a:chOff x="1115615" y="1790904"/>
            <a:chExt cx="7301003" cy="372632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FACD4CB-51A3-1A22-A731-4DC209611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5615" y="1790904"/>
              <a:ext cx="7301003" cy="3726327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F3A5E37-940E-4F17-BD32-100D4AC109DE}"/>
                </a:ext>
              </a:extLst>
            </p:cNvPr>
            <p:cNvSpPr/>
            <p:nvPr/>
          </p:nvSpPr>
          <p:spPr>
            <a:xfrm>
              <a:off x="5148064" y="3717032"/>
              <a:ext cx="1800200" cy="158417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390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34035" y="949324"/>
            <a:ext cx="11123930" cy="2927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3.</a:t>
            </a:r>
            <a:r>
              <a:rPr sz="2400" b="1" spc="-10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자바스크립트의</a:t>
            </a:r>
            <a:r>
              <a:rPr sz="2400" b="1" spc="-1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실행</a:t>
            </a:r>
            <a:endParaRPr sz="2400" dirty="0">
              <a:latin typeface="나눔고딕 ExtraBold"/>
              <a:cs typeface="나눔고딕 ExtraBold"/>
            </a:endParaRPr>
          </a:p>
          <a:p>
            <a:pPr marL="431800" marR="612775">
              <a:lnSpc>
                <a:spcPct val="98800"/>
              </a:lnSpc>
              <a:spcBef>
                <a:spcPts val="1760"/>
              </a:spcBef>
            </a:pPr>
            <a:r>
              <a:rPr sz="2400" spc="229" dirty="0">
                <a:latin typeface="한컴산뜻돋움"/>
                <a:cs typeface="한컴산뜻돋움"/>
              </a:rPr>
              <a:t>HTML</a:t>
            </a:r>
            <a:r>
              <a:rPr sz="2400" spc="229" dirty="0">
                <a:latin typeface="휴먼아미체"/>
                <a:cs typeface="휴먼아미체"/>
              </a:rPr>
              <a:t>이나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254" dirty="0">
                <a:latin typeface="한컴산뜻돋움"/>
                <a:cs typeface="한컴산뜻돋움"/>
              </a:rPr>
              <a:t>CSS</a:t>
            </a:r>
            <a:r>
              <a:rPr sz="2400" spc="254" dirty="0">
                <a:latin typeface="휴먼아미체"/>
                <a:cs typeface="휴먼아미체"/>
              </a:rPr>
              <a:t>는</a:t>
            </a:r>
            <a:r>
              <a:rPr sz="2400" spc="-425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웹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25" dirty="0">
                <a:latin typeface="휴먼아미체"/>
                <a:cs typeface="휴먼아미체"/>
              </a:rPr>
              <a:t>브라우저가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줄씩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읽으면서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60" dirty="0">
                <a:latin typeface="휴먼아미체"/>
                <a:cs typeface="휴먼아미체"/>
              </a:rPr>
              <a:t>그대로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화면에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35" dirty="0">
                <a:latin typeface="휴먼아미체"/>
                <a:cs typeface="휴먼아미체"/>
              </a:rPr>
              <a:t>표시하지만</a:t>
            </a:r>
            <a:r>
              <a:rPr sz="2400" spc="635" dirty="0">
                <a:latin typeface="한컴산뜻돋움"/>
                <a:cs typeface="한컴산뜻돋움"/>
              </a:rPr>
              <a:t>, </a:t>
            </a:r>
            <a:r>
              <a:rPr sz="2400" spc="855" dirty="0">
                <a:latin typeface="휴먼아미체"/>
                <a:cs typeface="휴먼아미체"/>
              </a:rPr>
              <a:t>자바스크립트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코드는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웹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25" dirty="0">
                <a:latin typeface="휴먼아미체"/>
                <a:cs typeface="휴먼아미체"/>
              </a:rPr>
              <a:t>브라우저가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직접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이해할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475" dirty="0">
                <a:latin typeface="휴먼아미체"/>
                <a:cs typeface="휴먼아미체"/>
              </a:rPr>
              <a:t>없다</a:t>
            </a:r>
            <a:r>
              <a:rPr sz="2400" spc="475" dirty="0">
                <a:latin typeface="한컴산뜻돋움"/>
                <a:cs typeface="한컴산뜻돋움"/>
              </a:rPr>
              <a:t>.</a:t>
            </a:r>
            <a:r>
              <a:rPr sz="2400" spc="-85" dirty="0">
                <a:latin typeface="한컴산뜻돋움"/>
                <a:cs typeface="한컴산뜻돋움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대신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75" dirty="0">
                <a:latin typeface="휴먼아미체"/>
                <a:cs typeface="휴먼아미체"/>
              </a:rPr>
              <a:t>브라우저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585" dirty="0">
                <a:latin typeface="휴먼아미체"/>
                <a:cs typeface="휴먼아미체"/>
              </a:rPr>
              <a:t>안에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90" dirty="0">
                <a:latin typeface="휴먼아미체"/>
                <a:cs typeface="휴먼아미체"/>
              </a:rPr>
              <a:t>포함된 </a:t>
            </a:r>
            <a:r>
              <a:rPr sz="3200" b="1" spc="-125" dirty="0">
                <a:solidFill>
                  <a:srgbClr val="00359E"/>
                </a:solidFill>
                <a:latin typeface="한컴산뜻돋움"/>
                <a:cs typeface="한컴산뜻돋움"/>
              </a:rPr>
              <a:t>‘</a:t>
            </a:r>
            <a:r>
              <a:rPr sz="3200" b="1" spc="-125" dirty="0">
                <a:solidFill>
                  <a:srgbClr val="00359E"/>
                </a:solidFill>
                <a:latin typeface="나눔고딕 ExtraBold"/>
                <a:cs typeface="나눔고딕 ExtraBold"/>
              </a:rPr>
              <a:t>스크립트</a:t>
            </a:r>
            <a:r>
              <a:rPr sz="3200" b="1" spc="-190" dirty="0">
                <a:solidFill>
                  <a:srgbClr val="00359E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114" dirty="0">
                <a:solidFill>
                  <a:srgbClr val="00359E"/>
                </a:solidFill>
                <a:latin typeface="나눔고딕 ExtraBold"/>
                <a:cs typeface="나눔고딕 ExtraBold"/>
              </a:rPr>
              <a:t>인터프리터</a:t>
            </a:r>
            <a:r>
              <a:rPr sz="3200" b="1" spc="114" dirty="0">
                <a:solidFill>
                  <a:srgbClr val="00359E"/>
                </a:solidFill>
                <a:latin typeface="한컴산뜻돋움"/>
                <a:cs typeface="한컴산뜻돋움"/>
              </a:rPr>
              <a:t>’</a:t>
            </a:r>
            <a:r>
              <a:rPr sz="2400" spc="114" dirty="0">
                <a:latin typeface="휴먼아미체"/>
                <a:cs typeface="휴먼아미체"/>
              </a:rPr>
              <a:t>라는</a:t>
            </a:r>
            <a:r>
              <a:rPr sz="2400" spc="-480" dirty="0">
                <a:latin typeface="휴먼아미체"/>
                <a:cs typeface="휴먼아미체"/>
              </a:rPr>
              <a:t> </a:t>
            </a:r>
            <a:r>
              <a:rPr sz="2400" spc="765" dirty="0">
                <a:latin typeface="휴먼아미체"/>
                <a:cs typeface="휴먼아미체"/>
              </a:rPr>
              <a:t>곳에서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자바스크립트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소스를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해석한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후에</a:t>
            </a:r>
            <a:endParaRPr sz="2400" dirty="0">
              <a:latin typeface="휴먼아미체"/>
              <a:cs typeface="휴먼아미체"/>
            </a:endParaRPr>
          </a:p>
          <a:p>
            <a:pPr marL="431800" marR="5080" algn="just">
              <a:lnSpc>
                <a:spcPct val="100000"/>
              </a:lnSpc>
              <a:spcBef>
                <a:spcPts val="80"/>
              </a:spcBef>
            </a:pPr>
            <a:r>
              <a:rPr sz="2400" spc="305" dirty="0">
                <a:latin typeface="휴먼아미체"/>
                <a:cs typeface="휴먼아미체"/>
              </a:rPr>
              <a:t>웹</a:t>
            </a:r>
            <a:r>
              <a:rPr sz="2400" spc="-250" dirty="0">
                <a:latin typeface="휴먼아미체"/>
                <a:cs typeface="휴먼아미체"/>
              </a:rPr>
              <a:t> </a:t>
            </a:r>
            <a:r>
              <a:rPr sz="2400" spc="710" dirty="0">
                <a:latin typeface="휴먼아미체"/>
                <a:cs typeface="휴먼아미체"/>
              </a:rPr>
              <a:t>브라우저에게</a:t>
            </a:r>
            <a:r>
              <a:rPr sz="2400" spc="-245" dirty="0">
                <a:latin typeface="휴먼아미체"/>
                <a:cs typeface="휴먼아미체"/>
              </a:rPr>
              <a:t> </a:t>
            </a:r>
            <a:r>
              <a:rPr sz="2400" spc="825" dirty="0">
                <a:latin typeface="휴먼아미체"/>
                <a:cs typeface="휴먼아미체"/>
              </a:rPr>
              <a:t>그</a:t>
            </a:r>
            <a:r>
              <a:rPr sz="2400" spc="-245" dirty="0">
                <a:latin typeface="휴먼아미체"/>
                <a:cs typeface="휴먼아미체"/>
              </a:rPr>
              <a:t> </a:t>
            </a:r>
            <a:r>
              <a:rPr sz="2400" spc="750" dirty="0">
                <a:latin typeface="휴먼아미체"/>
                <a:cs typeface="휴먼아미체"/>
              </a:rPr>
              <a:t>결과를</a:t>
            </a:r>
            <a:r>
              <a:rPr sz="2400" spc="-245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보여주라고</a:t>
            </a:r>
            <a:r>
              <a:rPr sz="2400" spc="-245" dirty="0">
                <a:latin typeface="휴먼아미체"/>
                <a:cs typeface="휴먼아미체"/>
              </a:rPr>
              <a:t> </a:t>
            </a:r>
            <a:r>
              <a:rPr sz="2400" spc="570" dirty="0">
                <a:latin typeface="휴먼아미체"/>
                <a:cs typeface="휴먼아미체"/>
              </a:rPr>
              <a:t>명령한다</a:t>
            </a:r>
            <a:r>
              <a:rPr sz="2400" spc="570" dirty="0">
                <a:latin typeface="한컴산뜻돋움"/>
                <a:cs typeface="한컴산뜻돋움"/>
              </a:rPr>
              <a:t>.</a:t>
            </a:r>
            <a:r>
              <a:rPr sz="2400" spc="114" dirty="0">
                <a:latin typeface="한컴산뜻돋움"/>
                <a:cs typeface="한컴산뜻돋움"/>
              </a:rPr>
              <a:t> </a:t>
            </a:r>
            <a:r>
              <a:rPr sz="2400" spc="905" dirty="0">
                <a:latin typeface="휴먼아미체"/>
                <a:cs typeface="휴먼아미체"/>
              </a:rPr>
              <a:t>그러므로</a:t>
            </a:r>
            <a:r>
              <a:rPr sz="2400" spc="-245" dirty="0">
                <a:latin typeface="휴먼아미체"/>
                <a:cs typeface="휴먼아미체"/>
              </a:rPr>
              <a:t> </a:t>
            </a:r>
            <a:r>
              <a:rPr sz="2400" spc="755" dirty="0">
                <a:latin typeface="휴먼아미체"/>
                <a:cs typeface="휴먼아미체"/>
              </a:rPr>
              <a:t>브라우저에서</a:t>
            </a:r>
            <a:r>
              <a:rPr sz="2400" spc="-250" dirty="0">
                <a:latin typeface="휴먼아미체"/>
                <a:cs typeface="휴먼아미체"/>
              </a:rPr>
              <a:t> </a:t>
            </a:r>
            <a:r>
              <a:rPr sz="2400" spc="880" dirty="0">
                <a:latin typeface="휴먼아미체"/>
                <a:cs typeface="휴먼아미체"/>
              </a:rPr>
              <a:t>자바스크립트를 </a:t>
            </a:r>
            <a:r>
              <a:rPr sz="2400" spc="730" dirty="0">
                <a:latin typeface="휴먼아미체"/>
                <a:cs typeface="휴먼아미체"/>
              </a:rPr>
              <a:t>지원하느냐</a:t>
            </a:r>
            <a:r>
              <a:rPr sz="2400" spc="-225" dirty="0">
                <a:latin typeface="휴먼아미체"/>
                <a:cs typeface="휴먼아미체"/>
              </a:rPr>
              <a:t> </a:t>
            </a:r>
            <a:r>
              <a:rPr sz="2400" spc="440" dirty="0">
                <a:latin typeface="휴먼아미체"/>
                <a:cs typeface="휴먼아미체"/>
              </a:rPr>
              <a:t>안</a:t>
            </a:r>
            <a:r>
              <a:rPr sz="2400" spc="-220" dirty="0">
                <a:latin typeface="휴먼아미체"/>
                <a:cs typeface="휴먼아미체"/>
              </a:rPr>
              <a:t> </a:t>
            </a:r>
            <a:r>
              <a:rPr sz="2400" spc="710" dirty="0">
                <a:latin typeface="휴먼아미체"/>
                <a:cs typeface="휴먼아미체"/>
              </a:rPr>
              <a:t>하느냐</a:t>
            </a:r>
            <a:r>
              <a:rPr sz="2400" spc="-204" dirty="0">
                <a:latin typeface="휴먼아미체"/>
                <a:cs typeface="휴먼아미체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하는</a:t>
            </a:r>
            <a:r>
              <a:rPr sz="2400" spc="-225" dirty="0">
                <a:latin typeface="휴먼아미체"/>
                <a:cs typeface="휴먼아미체"/>
              </a:rPr>
              <a:t> </a:t>
            </a:r>
            <a:r>
              <a:rPr sz="2400" spc="795" dirty="0">
                <a:latin typeface="휴먼아미체"/>
                <a:cs typeface="휴먼아미체"/>
              </a:rPr>
              <a:t>것은</a:t>
            </a:r>
            <a:r>
              <a:rPr sz="2400" spc="-220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한컴산뜻돋움"/>
                <a:cs typeface="한컴산뜻돋움"/>
              </a:rPr>
              <a:t>‘</a:t>
            </a:r>
            <a:r>
              <a:rPr sz="2400" spc="650" dirty="0">
                <a:latin typeface="휴먼아미체"/>
                <a:cs typeface="휴먼아미체"/>
              </a:rPr>
              <a:t>브라우저</a:t>
            </a:r>
            <a:r>
              <a:rPr sz="2400" spc="-240" dirty="0">
                <a:latin typeface="휴먼아미체"/>
                <a:cs typeface="휴먼아미체"/>
              </a:rPr>
              <a:t> </a:t>
            </a:r>
            <a:r>
              <a:rPr sz="2400" spc="475" dirty="0">
                <a:latin typeface="휴먼아미체"/>
                <a:cs typeface="휴먼아미체"/>
              </a:rPr>
              <a:t>안에</a:t>
            </a:r>
            <a:r>
              <a:rPr sz="2400" spc="-220" dirty="0">
                <a:latin typeface="휴먼아미체"/>
                <a:cs typeface="휴먼아미체"/>
              </a:rPr>
              <a:t> </a:t>
            </a:r>
            <a:r>
              <a:rPr sz="2400" spc="905" dirty="0">
                <a:latin typeface="휴먼아미체"/>
                <a:cs typeface="휴먼아미체"/>
              </a:rPr>
              <a:t>스크립트</a:t>
            </a:r>
            <a:r>
              <a:rPr sz="2400" spc="-210" dirty="0">
                <a:latin typeface="휴먼아미체"/>
                <a:cs typeface="휴먼아미체"/>
              </a:rPr>
              <a:t> </a:t>
            </a:r>
            <a:r>
              <a:rPr sz="2400" spc="765" dirty="0">
                <a:latin typeface="휴먼아미체"/>
                <a:cs typeface="휴먼아미체"/>
              </a:rPr>
              <a:t>인터프리터가</a:t>
            </a:r>
            <a:r>
              <a:rPr sz="2400" spc="-220" dirty="0">
                <a:latin typeface="휴먼아미체"/>
                <a:cs typeface="휴먼아미체"/>
              </a:rPr>
              <a:t> </a:t>
            </a:r>
            <a:r>
              <a:rPr sz="2400" spc="745" dirty="0">
                <a:latin typeface="휴먼아미체"/>
                <a:cs typeface="휴먼아미체"/>
              </a:rPr>
              <a:t>있느냐</a:t>
            </a:r>
            <a:r>
              <a:rPr sz="2400" spc="-220" dirty="0">
                <a:latin typeface="휴먼아미체"/>
                <a:cs typeface="휴먼아미체"/>
              </a:rPr>
              <a:t> </a:t>
            </a:r>
            <a:r>
              <a:rPr sz="2400" spc="610" dirty="0">
                <a:latin typeface="휴먼아미체"/>
                <a:cs typeface="휴먼아미체"/>
              </a:rPr>
              <a:t>없느냐</a:t>
            </a:r>
            <a:r>
              <a:rPr sz="2400" spc="610" dirty="0">
                <a:latin typeface="한컴산뜻돋움"/>
                <a:cs typeface="한컴산뜻돋움"/>
              </a:rPr>
              <a:t>’</a:t>
            </a:r>
            <a:r>
              <a:rPr sz="2400" spc="610" dirty="0">
                <a:latin typeface="휴먼아미체"/>
                <a:cs typeface="휴먼아미체"/>
              </a:rPr>
              <a:t>와 </a:t>
            </a:r>
            <a:r>
              <a:rPr sz="2400" spc="844" dirty="0">
                <a:latin typeface="휴먼아미체"/>
                <a:cs typeface="휴먼아미체"/>
              </a:rPr>
              <a:t>같은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뜻이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450" dirty="0">
                <a:latin typeface="휴먼아미체"/>
                <a:cs typeface="휴먼아미체"/>
              </a:rPr>
              <a:t>된다</a:t>
            </a:r>
            <a:r>
              <a:rPr sz="2400" spc="45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4035" y="1632577"/>
            <a:ext cx="233172" cy="23164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36537" y="3866388"/>
            <a:ext cx="3225165" cy="2992120"/>
            <a:chOff x="436537" y="3866388"/>
            <a:chExt cx="3225165" cy="299212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62912" y="4867655"/>
              <a:ext cx="900683" cy="3047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1689" y="4417720"/>
              <a:ext cx="1392567" cy="179148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8151" y="3866388"/>
              <a:ext cx="900683" cy="30479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844040" y="3941064"/>
              <a:ext cx="1138555" cy="1160145"/>
            </a:xfrm>
            <a:custGeom>
              <a:avLst/>
              <a:gdLst/>
              <a:ahLst/>
              <a:cxnLst/>
              <a:rect l="l" t="t" r="r" b="b"/>
              <a:pathLst>
                <a:path w="1138555" h="1160145">
                  <a:moveTo>
                    <a:pt x="569214" y="0"/>
                  </a:moveTo>
                  <a:lnTo>
                    <a:pt x="520100" y="2089"/>
                  </a:lnTo>
                  <a:lnTo>
                    <a:pt x="472147" y="8243"/>
                  </a:lnTo>
                  <a:lnTo>
                    <a:pt x="425525" y="18291"/>
                  </a:lnTo>
                  <a:lnTo>
                    <a:pt x="380404" y="32063"/>
                  </a:lnTo>
                  <a:lnTo>
                    <a:pt x="336956" y="49386"/>
                  </a:lnTo>
                  <a:lnTo>
                    <a:pt x="295352" y="70091"/>
                  </a:lnTo>
                  <a:lnTo>
                    <a:pt x="255761" y="94007"/>
                  </a:lnTo>
                  <a:lnTo>
                    <a:pt x="218357" y="120962"/>
                  </a:lnTo>
                  <a:lnTo>
                    <a:pt x="183308" y="150786"/>
                  </a:lnTo>
                  <a:lnTo>
                    <a:pt x="150786" y="183308"/>
                  </a:lnTo>
                  <a:lnTo>
                    <a:pt x="120962" y="218357"/>
                  </a:lnTo>
                  <a:lnTo>
                    <a:pt x="94007" y="255761"/>
                  </a:lnTo>
                  <a:lnTo>
                    <a:pt x="70091" y="295352"/>
                  </a:lnTo>
                  <a:lnTo>
                    <a:pt x="49386" y="336956"/>
                  </a:lnTo>
                  <a:lnTo>
                    <a:pt x="32063" y="380404"/>
                  </a:lnTo>
                  <a:lnTo>
                    <a:pt x="18291" y="425525"/>
                  </a:lnTo>
                  <a:lnTo>
                    <a:pt x="8243" y="472147"/>
                  </a:lnTo>
                  <a:lnTo>
                    <a:pt x="2089" y="520100"/>
                  </a:lnTo>
                  <a:lnTo>
                    <a:pt x="0" y="569213"/>
                  </a:lnTo>
                  <a:lnTo>
                    <a:pt x="0" y="590549"/>
                  </a:lnTo>
                  <a:lnTo>
                    <a:pt x="2089" y="639665"/>
                  </a:lnTo>
                  <a:lnTo>
                    <a:pt x="8244" y="687619"/>
                  </a:lnTo>
                  <a:lnTo>
                    <a:pt x="18293" y="734243"/>
                  </a:lnTo>
                  <a:lnTo>
                    <a:pt x="32065" y="779364"/>
                  </a:lnTo>
                  <a:lnTo>
                    <a:pt x="49389" y="822812"/>
                  </a:lnTo>
                  <a:lnTo>
                    <a:pt x="70095" y="864417"/>
                  </a:lnTo>
                  <a:lnTo>
                    <a:pt x="94011" y="904007"/>
                  </a:lnTo>
                  <a:lnTo>
                    <a:pt x="120967" y="941412"/>
                  </a:lnTo>
                  <a:lnTo>
                    <a:pt x="150791" y="976460"/>
                  </a:lnTo>
                  <a:lnTo>
                    <a:pt x="183313" y="1008981"/>
                  </a:lnTo>
                  <a:lnTo>
                    <a:pt x="218362" y="1038805"/>
                  </a:lnTo>
                  <a:lnTo>
                    <a:pt x="255767" y="1065759"/>
                  </a:lnTo>
                  <a:lnTo>
                    <a:pt x="295357" y="1089674"/>
                  </a:lnTo>
                  <a:lnTo>
                    <a:pt x="336961" y="1110378"/>
                  </a:lnTo>
                  <a:lnTo>
                    <a:pt x="380408" y="1127702"/>
                  </a:lnTo>
                  <a:lnTo>
                    <a:pt x="425528" y="1141472"/>
                  </a:lnTo>
                  <a:lnTo>
                    <a:pt x="472150" y="1151520"/>
                  </a:lnTo>
                  <a:lnTo>
                    <a:pt x="520103" y="1157674"/>
                  </a:lnTo>
                  <a:lnTo>
                    <a:pt x="569214" y="1159764"/>
                  </a:lnTo>
                  <a:lnTo>
                    <a:pt x="618328" y="1157674"/>
                  </a:lnTo>
                  <a:lnTo>
                    <a:pt x="666282" y="1151520"/>
                  </a:lnTo>
                  <a:lnTo>
                    <a:pt x="712905" y="1141472"/>
                  </a:lnTo>
                  <a:lnTo>
                    <a:pt x="758026" y="1127700"/>
                  </a:lnTo>
                  <a:lnTo>
                    <a:pt x="801475" y="1110377"/>
                  </a:lnTo>
                  <a:lnTo>
                    <a:pt x="843080" y="1089672"/>
                  </a:lnTo>
                  <a:lnTo>
                    <a:pt x="882670" y="1065756"/>
                  </a:lnTo>
                  <a:lnTo>
                    <a:pt x="920075" y="1038801"/>
                  </a:lnTo>
                  <a:lnTo>
                    <a:pt x="955124" y="1008977"/>
                  </a:lnTo>
                  <a:lnTo>
                    <a:pt x="987645" y="976455"/>
                  </a:lnTo>
                  <a:lnTo>
                    <a:pt x="1017469" y="941406"/>
                  </a:lnTo>
                  <a:lnTo>
                    <a:pt x="1044423" y="904002"/>
                  </a:lnTo>
                  <a:lnTo>
                    <a:pt x="1068338" y="864411"/>
                  </a:lnTo>
                  <a:lnTo>
                    <a:pt x="1089043" y="822807"/>
                  </a:lnTo>
                  <a:lnTo>
                    <a:pt x="1106366" y="779359"/>
                  </a:lnTo>
                  <a:lnTo>
                    <a:pt x="1120136" y="734238"/>
                  </a:lnTo>
                  <a:lnTo>
                    <a:pt x="1130184" y="687616"/>
                  </a:lnTo>
                  <a:lnTo>
                    <a:pt x="1136338" y="639663"/>
                  </a:lnTo>
                  <a:lnTo>
                    <a:pt x="1138428" y="590549"/>
                  </a:lnTo>
                  <a:lnTo>
                    <a:pt x="1138428" y="569213"/>
                  </a:lnTo>
                  <a:lnTo>
                    <a:pt x="1136338" y="520100"/>
                  </a:lnTo>
                  <a:lnTo>
                    <a:pt x="1130184" y="472147"/>
                  </a:lnTo>
                  <a:lnTo>
                    <a:pt x="1120136" y="425525"/>
                  </a:lnTo>
                  <a:lnTo>
                    <a:pt x="1106364" y="380404"/>
                  </a:lnTo>
                  <a:lnTo>
                    <a:pt x="1089041" y="336956"/>
                  </a:lnTo>
                  <a:lnTo>
                    <a:pt x="1068336" y="295352"/>
                  </a:lnTo>
                  <a:lnTo>
                    <a:pt x="1044420" y="255761"/>
                  </a:lnTo>
                  <a:lnTo>
                    <a:pt x="1017465" y="218357"/>
                  </a:lnTo>
                  <a:lnTo>
                    <a:pt x="987641" y="183308"/>
                  </a:lnTo>
                  <a:lnTo>
                    <a:pt x="955119" y="150786"/>
                  </a:lnTo>
                  <a:lnTo>
                    <a:pt x="920070" y="120962"/>
                  </a:lnTo>
                  <a:lnTo>
                    <a:pt x="882666" y="94007"/>
                  </a:lnTo>
                  <a:lnTo>
                    <a:pt x="843075" y="70091"/>
                  </a:lnTo>
                  <a:lnTo>
                    <a:pt x="801471" y="49386"/>
                  </a:lnTo>
                  <a:lnTo>
                    <a:pt x="758023" y="32063"/>
                  </a:lnTo>
                  <a:lnTo>
                    <a:pt x="712902" y="18291"/>
                  </a:lnTo>
                  <a:lnTo>
                    <a:pt x="666280" y="8243"/>
                  </a:lnTo>
                  <a:lnTo>
                    <a:pt x="618327" y="2089"/>
                  </a:lnTo>
                  <a:lnTo>
                    <a:pt x="5692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44040" y="3941064"/>
              <a:ext cx="1138555" cy="1160145"/>
            </a:xfrm>
            <a:custGeom>
              <a:avLst/>
              <a:gdLst/>
              <a:ahLst/>
              <a:cxnLst/>
              <a:rect l="l" t="t" r="r" b="b"/>
              <a:pathLst>
                <a:path w="1138555" h="1160145">
                  <a:moveTo>
                    <a:pt x="0" y="569213"/>
                  </a:moveTo>
                  <a:lnTo>
                    <a:pt x="2089" y="520100"/>
                  </a:lnTo>
                  <a:lnTo>
                    <a:pt x="8243" y="472147"/>
                  </a:lnTo>
                  <a:lnTo>
                    <a:pt x="18291" y="425525"/>
                  </a:lnTo>
                  <a:lnTo>
                    <a:pt x="32063" y="380404"/>
                  </a:lnTo>
                  <a:lnTo>
                    <a:pt x="49386" y="336956"/>
                  </a:lnTo>
                  <a:lnTo>
                    <a:pt x="70091" y="295352"/>
                  </a:lnTo>
                  <a:lnTo>
                    <a:pt x="94007" y="255761"/>
                  </a:lnTo>
                  <a:lnTo>
                    <a:pt x="120962" y="218357"/>
                  </a:lnTo>
                  <a:lnTo>
                    <a:pt x="150786" y="183308"/>
                  </a:lnTo>
                  <a:lnTo>
                    <a:pt x="183308" y="150786"/>
                  </a:lnTo>
                  <a:lnTo>
                    <a:pt x="218357" y="120962"/>
                  </a:lnTo>
                  <a:lnTo>
                    <a:pt x="255761" y="94007"/>
                  </a:lnTo>
                  <a:lnTo>
                    <a:pt x="295352" y="70091"/>
                  </a:lnTo>
                  <a:lnTo>
                    <a:pt x="336956" y="49386"/>
                  </a:lnTo>
                  <a:lnTo>
                    <a:pt x="380404" y="32063"/>
                  </a:lnTo>
                  <a:lnTo>
                    <a:pt x="425525" y="18291"/>
                  </a:lnTo>
                  <a:lnTo>
                    <a:pt x="472147" y="8243"/>
                  </a:lnTo>
                  <a:lnTo>
                    <a:pt x="520100" y="2089"/>
                  </a:lnTo>
                  <a:lnTo>
                    <a:pt x="569214" y="0"/>
                  </a:lnTo>
                  <a:lnTo>
                    <a:pt x="618327" y="2089"/>
                  </a:lnTo>
                  <a:lnTo>
                    <a:pt x="666280" y="8243"/>
                  </a:lnTo>
                  <a:lnTo>
                    <a:pt x="712902" y="18291"/>
                  </a:lnTo>
                  <a:lnTo>
                    <a:pt x="758023" y="32063"/>
                  </a:lnTo>
                  <a:lnTo>
                    <a:pt x="801471" y="49386"/>
                  </a:lnTo>
                  <a:lnTo>
                    <a:pt x="843075" y="70091"/>
                  </a:lnTo>
                  <a:lnTo>
                    <a:pt x="882666" y="94007"/>
                  </a:lnTo>
                  <a:lnTo>
                    <a:pt x="920070" y="120962"/>
                  </a:lnTo>
                  <a:lnTo>
                    <a:pt x="955119" y="150786"/>
                  </a:lnTo>
                  <a:lnTo>
                    <a:pt x="987641" y="183308"/>
                  </a:lnTo>
                  <a:lnTo>
                    <a:pt x="1017465" y="218357"/>
                  </a:lnTo>
                  <a:lnTo>
                    <a:pt x="1044420" y="255761"/>
                  </a:lnTo>
                  <a:lnTo>
                    <a:pt x="1068336" y="295352"/>
                  </a:lnTo>
                  <a:lnTo>
                    <a:pt x="1089041" y="336956"/>
                  </a:lnTo>
                  <a:lnTo>
                    <a:pt x="1106364" y="380404"/>
                  </a:lnTo>
                  <a:lnTo>
                    <a:pt x="1120136" y="425525"/>
                  </a:lnTo>
                  <a:lnTo>
                    <a:pt x="1130184" y="472147"/>
                  </a:lnTo>
                  <a:lnTo>
                    <a:pt x="1136338" y="520100"/>
                  </a:lnTo>
                  <a:lnTo>
                    <a:pt x="1138428" y="569213"/>
                  </a:lnTo>
                  <a:lnTo>
                    <a:pt x="1138428" y="590549"/>
                  </a:lnTo>
                  <a:lnTo>
                    <a:pt x="1136338" y="639663"/>
                  </a:lnTo>
                  <a:lnTo>
                    <a:pt x="1130184" y="687616"/>
                  </a:lnTo>
                  <a:lnTo>
                    <a:pt x="1120136" y="734238"/>
                  </a:lnTo>
                  <a:lnTo>
                    <a:pt x="1106364" y="779359"/>
                  </a:lnTo>
                  <a:lnTo>
                    <a:pt x="1089041" y="822807"/>
                  </a:lnTo>
                  <a:lnTo>
                    <a:pt x="1068336" y="864411"/>
                  </a:lnTo>
                  <a:lnTo>
                    <a:pt x="1044420" y="904002"/>
                  </a:lnTo>
                  <a:lnTo>
                    <a:pt x="1017465" y="941406"/>
                  </a:lnTo>
                  <a:lnTo>
                    <a:pt x="987641" y="976455"/>
                  </a:lnTo>
                  <a:lnTo>
                    <a:pt x="955119" y="1008977"/>
                  </a:lnTo>
                  <a:lnTo>
                    <a:pt x="920070" y="1038801"/>
                  </a:lnTo>
                  <a:lnTo>
                    <a:pt x="882666" y="1065756"/>
                  </a:lnTo>
                  <a:lnTo>
                    <a:pt x="843075" y="1089672"/>
                  </a:lnTo>
                  <a:lnTo>
                    <a:pt x="801471" y="1110377"/>
                  </a:lnTo>
                  <a:lnTo>
                    <a:pt x="758023" y="1127700"/>
                  </a:lnTo>
                  <a:lnTo>
                    <a:pt x="712902" y="1141472"/>
                  </a:lnTo>
                  <a:lnTo>
                    <a:pt x="666280" y="1151520"/>
                  </a:lnTo>
                  <a:lnTo>
                    <a:pt x="618327" y="1157674"/>
                  </a:lnTo>
                  <a:lnTo>
                    <a:pt x="569214" y="1159764"/>
                  </a:lnTo>
                  <a:lnTo>
                    <a:pt x="520100" y="1157674"/>
                  </a:lnTo>
                  <a:lnTo>
                    <a:pt x="472147" y="1151520"/>
                  </a:lnTo>
                  <a:lnTo>
                    <a:pt x="425525" y="1141472"/>
                  </a:lnTo>
                  <a:lnTo>
                    <a:pt x="380404" y="1127700"/>
                  </a:lnTo>
                  <a:lnTo>
                    <a:pt x="336956" y="1110377"/>
                  </a:lnTo>
                  <a:lnTo>
                    <a:pt x="295352" y="1089672"/>
                  </a:lnTo>
                  <a:lnTo>
                    <a:pt x="255761" y="1065756"/>
                  </a:lnTo>
                  <a:lnTo>
                    <a:pt x="218357" y="1038801"/>
                  </a:lnTo>
                  <a:lnTo>
                    <a:pt x="183308" y="1008977"/>
                  </a:lnTo>
                  <a:lnTo>
                    <a:pt x="150786" y="976455"/>
                  </a:lnTo>
                  <a:lnTo>
                    <a:pt x="120962" y="941406"/>
                  </a:lnTo>
                  <a:lnTo>
                    <a:pt x="94007" y="904002"/>
                  </a:lnTo>
                  <a:lnTo>
                    <a:pt x="70091" y="864411"/>
                  </a:lnTo>
                  <a:lnTo>
                    <a:pt x="49386" y="822807"/>
                  </a:lnTo>
                  <a:lnTo>
                    <a:pt x="32063" y="779359"/>
                  </a:lnTo>
                  <a:lnTo>
                    <a:pt x="18291" y="734238"/>
                  </a:lnTo>
                  <a:lnTo>
                    <a:pt x="8243" y="687616"/>
                  </a:lnTo>
                  <a:lnTo>
                    <a:pt x="2089" y="639663"/>
                  </a:lnTo>
                  <a:lnTo>
                    <a:pt x="0" y="590549"/>
                  </a:lnTo>
                  <a:lnTo>
                    <a:pt x="0" y="569213"/>
                  </a:lnTo>
                  <a:close/>
                </a:path>
              </a:pathLst>
            </a:custGeom>
            <a:ln w="1219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9948" y="4014216"/>
              <a:ext cx="1048512" cy="101803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7468" y="5410200"/>
              <a:ext cx="900683" cy="3048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2708" y="4408932"/>
              <a:ext cx="900683" cy="3047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6537" y="4960327"/>
              <a:ext cx="1392567" cy="179148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60120" y="4483608"/>
              <a:ext cx="1137285" cy="1160145"/>
            </a:xfrm>
            <a:custGeom>
              <a:avLst/>
              <a:gdLst/>
              <a:ahLst/>
              <a:cxnLst/>
              <a:rect l="l" t="t" r="r" b="b"/>
              <a:pathLst>
                <a:path w="1137285" h="1160145">
                  <a:moveTo>
                    <a:pt x="568452" y="0"/>
                  </a:moveTo>
                  <a:lnTo>
                    <a:pt x="519404" y="2086"/>
                  </a:lnTo>
                  <a:lnTo>
                    <a:pt x="471515" y="8232"/>
                  </a:lnTo>
                  <a:lnTo>
                    <a:pt x="424954" y="18267"/>
                  </a:lnTo>
                  <a:lnTo>
                    <a:pt x="379894" y="32020"/>
                  </a:lnTo>
                  <a:lnTo>
                    <a:pt x="336504" y="49320"/>
                  </a:lnTo>
                  <a:lnTo>
                    <a:pt x="294955" y="69997"/>
                  </a:lnTo>
                  <a:lnTo>
                    <a:pt x="255418" y="93881"/>
                  </a:lnTo>
                  <a:lnTo>
                    <a:pt x="218063" y="120800"/>
                  </a:lnTo>
                  <a:lnTo>
                    <a:pt x="183062" y="150584"/>
                  </a:lnTo>
                  <a:lnTo>
                    <a:pt x="150584" y="183062"/>
                  </a:lnTo>
                  <a:lnTo>
                    <a:pt x="120800" y="218063"/>
                  </a:lnTo>
                  <a:lnTo>
                    <a:pt x="93881" y="255418"/>
                  </a:lnTo>
                  <a:lnTo>
                    <a:pt x="69997" y="294955"/>
                  </a:lnTo>
                  <a:lnTo>
                    <a:pt x="49320" y="336504"/>
                  </a:lnTo>
                  <a:lnTo>
                    <a:pt x="32020" y="379894"/>
                  </a:lnTo>
                  <a:lnTo>
                    <a:pt x="18267" y="424954"/>
                  </a:lnTo>
                  <a:lnTo>
                    <a:pt x="8232" y="471515"/>
                  </a:lnTo>
                  <a:lnTo>
                    <a:pt x="2086" y="519404"/>
                  </a:lnTo>
                  <a:lnTo>
                    <a:pt x="0" y="568451"/>
                  </a:lnTo>
                  <a:lnTo>
                    <a:pt x="0" y="591311"/>
                  </a:lnTo>
                  <a:lnTo>
                    <a:pt x="2086" y="640359"/>
                  </a:lnTo>
                  <a:lnTo>
                    <a:pt x="8232" y="688248"/>
                  </a:lnTo>
                  <a:lnTo>
                    <a:pt x="18267" y="734809"/>
                  </a:lnTo>
                  <a:lnTo>
                    <a:pt x="32020" y="779869"/>
                  </a:lnTo>
                  <a:lnTo>
                    <a:pt x="49320" y="823259"/>
                  </a:lnTo>
                  <a:lnTo>
                    <a:pt x="69997" y="864808"/>
                  </a:lnTo>
                  <a:lnTo>
                    <a:pt x="93881" y="904345"/>
                  </a:lnTo>
                  <a:lnTo>
                    <a:pt x="120800" y="941700"/>
                  </a:lnTo>
                  <a:lnTo>
                    <a:pt x="150584" y="976701"/>
                  </a:lnTo>
                  <a:lnTo>
                    <a:pt x="183062" y="1009179"/>
                  </a:lnTo>
                  <a:lnTo>
                    <a:pt x="218063" y="1038963"/>
                  </a:lnTo>
                  <a:lnTo>
                    <a:pt x="255418" y="1065882"/>
                  </a:lnTo>
                  <a:lnTo>
                    <a:pt x="294955" y="1089766"/>
                  </a:lnTo>
                  <a:lnTo>
                    <a:pt x="336504" y="1110443"/>
                  </a:lnTo>
                  <a:lnTo>
                    <a:pt x="379894" y="1127743"/>
                  </a:lnTo>
                  <a:lnTo>
                    <a:pt x="424954" y="1141496"/>
                  </a:lnTo>
                  <a:lnTo>
                    <a:pt x="471515" y="1151531"/>
                  </a:lnTo>
                  <a:lnTo>
                    <a:pt x="519404" y="1157677"/>
                  </a:lnTo>
                  <a:lnTo>
                    <a:pt x="568452" y="1159764"/>
                  </a:lnTo>
                  <a:lnTo>
                    <a:pt x="617499" y="1157677"/>
                  </a:lnTo>
                  <a:lnTo>
                    <a:pt x="665388" y="1151531"/>
                  </a:lnTo>
                  <a:lnTo>
                    <a:pt x="711949" y="1141496"/>
                  </a:lnTo>
                  <a:lnTo>
                    <a:pt x="757009" y="1127743"/>
                  </a:lnTo>
                  <a:lnTo>
                    <a:pt x="800399" y="1110443"/>
                  </a:lnTo>
                  <a:lnTo>
                    <a:pt x="841948" y="1089766"/>
                  </a:lnTo>
                  <a:lnTo>
                    <a:pt x="881485" y="1065882"/>
                  </a:lnTo>
                  <a:lnTo>
                    <a:pt x="918840" y="1038963"/>
                  </a:lnTo>
                  <a:lnTo>
                    <a:pt x="953841" y="1009179"/>
                  </a:lnTo>
                  <a:lnTo>
                    <a:pt x="986319" y="976701"/>
                  </a:lnTo>
                  <a:lnTo>
                    <a:pt x="1016103" y="941700"/>
                  </a:lnTo>
                  <a:lnTo>
                    <a:pt x="1043022" y="904345"/>
                  </a:lnTo>
                  <a:lnTo>
                    <a:pt x="1066906" y="864808"/>
                  </a:lnTo>
                  <a:lnTo>
                    <a:pt x="1087583" y="823259"/>
                  </a:lnTo>
                  <a:lnTo>
                    <a:pt x="1104883" y="779869"/>
                  </a:lnTo>
                  <a:lnTo>
                    <a:pt x="1118636" y="734809"/>
                  </a:lnTo>
                  <a:lnTo>
                    <a:pt x="1128671" y="688248"/>
                  </a:lnTo>
                  <a:lnTo>
                    <a:pt x="1134817" y="640359"/>
                  </a:lnTo>
                  <a:lnTo>
                    <a:pt x="1136904" y="591311"/>
                  </a:lnTo>
                  <a:lnTo>
                    <a:pt x="1136904" y="568451"/>
                  </a:lnTo>
                  <a:lnTo>
                    <a:pt x="1134817" y="519404"/>
                  </a:lnTo>
                  <a:lnTo>
                    <a:pt x="1128671" y="471515"/>
                  </a:lnTo>
                  <a:lnTo>
                    <a:pt x="1118636" y="424954"/>
                  </a:lnTo>
                  <a:lnTo>
                    <a:pt x="1104883" y="379894"/>
                  </a:lnTo>
                  <a:lnTo>
                    <a:pt x="1087583" y="336504"/>
                  </a:lnTo>
                  <a:lnTo>
                    <a:pt x="1066906" y="294955"/>
                  </a:lnTo>
                  <a:lnTo>
                    <a:pt x="1043022" y="255418"/>
                  </a:lnTo>
                  <a:lnTo>
                    <a:pt x="1016103" y="218063"/>
                  </a:lnTo>
                  <a:lnTo>
                    <a:pt x="986319" y="183062"/>
                  </a:lnTo>
                  <a:lnTo>
                    <a:pt x="953841" y="150584"/>
                  </a:lnTo>
                  <a:lnTo>
                    <a:pt x="918840" y="120800"/>
                  </a:lnTo>
                  <a:lnTo>
                    <a:pt x="881485" y="93881"/>
                  </a:lnTo>
                  <a:lnTo>
                    <a:pt x="841948" y="69997"/>
                  </a:lnTo>
                  <a:lnTo>
                    <a:pt x="800399" y="49320"/>
                  </a:lnTo>
                  <a:lnTo>
                    <a:pt x="757009" y="32020"/>
                  </a:lnTo>
                  <a:lnTo>
                    <a:pt x="711949" y="18267"/>
                  </a:lnTo>
                  <a:lnTo>
                    <a:pt x="665388" y="8232"/>
                  </a:lnTo>
                  <a:lnTo>
                    <a:pt x="617499" y="2086"/>
                  </a:lnTo>
                  <a:lnTo>
                    <a:pt x="5684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60120" y="4483608"/>
              <a:ext cx="1137285" cy="1160145"/>
            </a:xfrm>
            <a:custGeom>
              <a:avLst/>
              <a:gdLst/>
              <a:ahLst/>
              <a:cxnLst/>
              <a:rect l="l" t="t" r="r" b="b"/>
              <a:pathLst>
                <a:path w="1137285" h="1160145">
                  <a:moveTo>
                    <a:pt x="0" y="568451"/>
                  </a:moveTo>
                  <a:lnTo>
                    <a:pt x="2086" y="519404"/>
                  </a:lnTo>
                  <a:lnTo>
                    <a:pt x="8232" y="471515"/>
                  </a:lnTo>
                  <a:lnTo>
                    <a:pt x="18267" y="424954"/>
                  </a:lnTo>
                  <a:lnTo>
                    <a:pt x="32020" y="379894"/>
                  </a:lnTo>
                  <a:lnTo>
                    <a:pt x="49320" y="336504"/>
                  </a:lnTo>
                  <a:lnTo>
                    <a:pt x="69997" y="294955"/>
                  </a:lnTo>
                  <a:lnTo>
                    <a:pt x="93881" y="255418"/>
                  </a:lnTo>
                  <a:lnTo>
                    <a:pt x="120800" y="218063"/>
                  </a:lnTo>
                  <a:lnTo>
                    <a:pt x="150584" y="183062"/>
                  </a:lnTo>
                  <a:lnTo>
                    <a:pt x="183062" y="150584"/>
                  </a:lnTo>
                  <a:lnTo>
                    <a:pt x="218063" y="120800"/>
                  </a:lnTo>
                  <a:lnTo>
                    <a:pt x="255418" y="93881"/>
                  </a:lnTo>
                  <a:lnTo>
                    <a:pt x="294955" y="69997"/>
                  </a:lnTo>
                  <a:lnTo>
                    <a:pt x="336504" y="49320"/>
                  </a:lnTo>
                  <a:lnTo>
                    <a:pt x="379894" y="32020"/>
                  </a:lnTo>
                  <a:lnTo>
                    <a:pt x="424954" y="18267"/>
                  </a:lnTo>
                  <a:lnTo>
                    <a:pt x="471515" y="8232"/>
                  </a:lnTo>
                  <a:lnTo>
                    <a:pt x="519404" y="2086"/>
                  </a:lnTo>
                  <a:lnTo>
                    <a:pt x="568452" y="0"/>
                  </a:lnTo>
                  <a:lnTo>
                    <a:pt x="617499" y="2086"/>
                  </a:lnTo>
                  <a:lnTo>
                    <a:pt x="665388" y="8232"/>
                  </a:lnTo>
                  <a:lnTo>
                    <a:pt x="711949" y="18267"/>
                  </a:lnTo>
                  <a:lnTo>
                    <a:pt x="757009" y="32020"/>
                  </a:lnTo>
                  <a:lnTo>
                    <a:pt x="800399" y="49320"/>
                  </a:lnTo>
                  <a:lnTo>
                    <a:pt x="841948" y="69997"/>
                  </a:lnTo>
                  <a:lnTo>
                    <a:pt x="881485" y="93881"/>
                  </a:lnTo>
                  <a:lnTo>
                    <a:pt x="918840" y="120800"/>
                  </a:lnTo>
                  <a:lnTo>
                    <a:pt x="953841" y="150584"/>
                  </a:lnTo>
                  <a:lnTo>
                    <a:pt x="986319" y="183062"/>
                  </a:lnTo>
                  <a:lnTo>
                    <a:pt x="1016103" y="218063"/>
                  </a:lnTo>
                  <a:lnTo>
                    <a:pt x="1043022" y="255418"/>
                  </a:lnTo>
                  <a:lnTo>
                    <a:pt x="1066906" y="294955"/>
                  </a:lnTo>
                  <a:lnTo>
                    <a:pt x="1087583" y="336504"/>
                  </a:lnTo>
                  <a:lnTo>
                    <a:pt x="1104883" y="379894"/>
                  </a:lnTo>
                  <a:lnTo>
                    <a:pt x="1118636" y="424954"/>
                  </a:lnTo>
                  <a:lnTo>
                    <a:pt x="1128671" y="471515"/>
                  </a:lnTo>
                  <a:lnTo>
                    <a:pt x="1134817" y="519404"/>
                  </a:lnTo>
                  <a:lnTo>
                    <a:pt x="1136904" y="568451"/>
                  </a:lnTo>
                  <a:lnTo>
                    <a:pt x="1136904" y="591311"/>
                  </a:lnTo>
                  <a:lnTo>
                    <a:pt x="1134817" y="640359"/>
                  </a:lnTo>
                  <a:lnTo>
                    <a:pt x="1128671" y="688248"/>
                  </a:lnTo>
                  <a:lnTo>
                    <a:pt x="1118636" y="734809"/>
                  </a:lnTo>
                  <a:lnTo>
                    <a:pt x="1104883" y="779869"/>
                  </a:lnTo>
                  <a:lnTo>
                    <a:pt x="1087583" y="823259"/>
                  </a:lnTo>
                  <a:lnTo>
                    <a:pt x="1066906" y="864808"/>
                  </a:lnTo>
                  <a:lnTo>
                    <a:pt x="1043022" y="904345"/>
                  </a:lnTo>
                  <a:lnTo>
                    <a:pt x="1016103" y="941700"/>
                  </a:lnTo>
                  <a:lnTo>
                    <a:pt x="986319" y="976701"/>
                  </a:lnTo>
                  <a:lnTo>
                    <a:pt x="953841" y="1009179"/>
                  </a:lnTo>
                  <a:lnTo>
                    <a:pt x="918840" y="1038963"/>
                  </a:lnTo>
                  <a:lnTo>
                    <a:pt x="881485" y="1065882"/>
                  </a:lnTo>
                  <a:lnTo>
                    <a:pt x="841948" y="1089766"/>
                  </a:lnTo>
                  <a:lnTo>
                    <a:pt x="800399" y="1110443"/>
                  </a:lnTo>
                  <a:lnTo>
                    <a:pt x="757009" y="1127743"/>
                  </a:lnTo>
                  <a:lnTo>
                    <a:pt x="711949" y="1141496"/>
                  </a:lnTo>
                  <a:lnTo>
                    <a:pt x="665388" y="1151531"/>
                  </a:lnTo>
                  <a:lnTo>
                    <a:pt x="617499" y="1157677"/>
                  </a:lnTo>
                  <a:lnTo>
                    <a:pt x="568452" y="1159764"/>
                  </a:lnTo>
                  <a:lnTo>
                    <a:pt x="519404" y="1157677"/>
                  </a:lnTo>
                  <a:lnTo>
                    <a:pt x="471515" y="1151531"/>
                  </a:lnTo>
                  <a:lnTo>
                    <a:pt x="424954" y="1141496"/>
                  </a:lnTo>
                  <a:lnTo>
                    <a:pt x="379894" y="1127743"/>
                  </a:lnTo>
                  <a:lnTo>
                    <a:pt x="336504" y="1110443"/>
                  </a:lnTo>
                  <a:lnTo>
                    <a:pt x="294955" y="1089766"/>
                  </a:lnTo>
                  <a:lnTo>
                    <a:pt x="255418" y="1065882"/>
                  </a:lnTo>
                  <a:lnTo>
                    <a:pt x="218063" y="1038963"/>
                  </a:lnTo>
                  <a:lnTo>
                    <a:pt x="183062" y="1009179"/>
                  </a:lnTo>
                  <a:lnTo>
                    <a:pt x="150584" y="976701"/>
                  </a:lnTo>
                  <a:lnTo>
                    <a:pt x="120800" y="941700"/>
                  </a:lnTo>
                  <a:lnTo>
                    <a:pt x="93881" y="904345"/>
                  </a:lnTo>
                  <a:lnTo>
                    <a:pt x="69997" y="864808"/>
                  </a:lnTo>
                  <a:lnTo>
                    <a:pt x="49320" y="823259"/>
                  </a:lnTo>
                  <a:lnTo>
                    <a:pt x="32020" y="779869"/>
                  </a:lnTo>
                  <a:lnTo>
                    <a:pt x="18267" y="734809"/>
                  </a:lnTo>
                  <a:lnTo>
                    <a:pt x="8232" y="688248"/>
                  </a:lnTo>
                  <a:lnTo>
                    <a:pt x="2086" y="640359"/>
                  </a:lnTo>
                  <a:lnTo>
                    <a:pt x="0" y="591311"/>
                  </a:lnTo>
                  <a:lnTo>
                    <a:pt x="0" y="568451"/>
                  </a:lnTo>
                  <a:close/>
                </a:path>
              </a:pathLst>
            </a:custGeom>
            <a:ln w="1219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7176" y="4561332"/>
              <a:ext cx="1031748" cy="101803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53768" y="5884164"/>
              <a:ext cx="902207" cy="30327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69008" y="4882896"/>
              <a:ext cx="900683" cy="30479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2989" y="5433885"/>
              <a:ext cx="1392567" cy="142411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836420" y="4957572"/>
              <a:ext cx="1137285" cy="1160145"/>
            </a:xfrm>
            <a:custGeom>
              <a:avLst/>
              <a:gdLst/>
              <a:ahLst/>
              <a:cxnLst/>
              <a:rect l="l" t="t" r="r" b="b"/>
              <a:pathLst>
                <a:path w="1137285" h="1160145">
                  <a:moveTo>
                    <a:pt x="568452" y="0"/>
                  </a:moveTo>
                  <a:lnTo>
                    <a:pt x="519404" y="2086"/>
                  </a:lnTo>
                  <a:lnTo>
                    <a:pt x="471515" y="8232"/>
                  </a:lnTo>
                  <a:lnTo>
                    <a:pt x="424954" y="18267"/>
                  </a:lnTo>
                  <a:lnTo>
                    <a:pt x="379894" y="32020"/>
                  </a:lnTo>
                  <a:lnTo>
                    <a:pt x="336504" y="49320"/>
                  </a:lnTo>
                  <a:lnTo>
                    <a:pt x="294955" y="69997"/>
                  </a:lnTo>
                  <a:lnTo>
                    <a:pt x="255418" y="93881"/>
                  </a:lnTo>
                  <a:lnTo>
                    <a:pt x="218063" y="120800"/>
                  </a:lnTo>
                  <a:lnTo>
                    <a:pt x="183062" y="150584"/>
                  </a:lnTo>
                  <a:lnTo>
                    <a:pt x="150584" y="183062"/>
                  </a:lnTo>
                  <a:lnTo>
                    <a:pt x="120800" y="218063"/>
                  </a:lnTo>
                  <a:lnTo>
                    <a:pt x="93881" y="255418"/>
                  </a:lnTo>
                  <a:lnTo>
                    <a:pt x="69997" y="294955"/>
                  </a:lnTo>
                  <a:lnTo>
                    <a:pt x="49320" y="336504"/>
                  </a:lnTo>
                  <a:lnTo>
                    <a:pt x="32020" y="379894"/>
                  </a:lnTo>
                  <a:lnTo>
                    <a:pt x="18267" y="424954"/>
                  </a:lnTo>
                  <a:lnTo>
                    <a:pt x="8232" y="471515"/>
                  </a:lnTo>
                  <a:lnTo>
                    <a:pt x="2086" y="519404"/>
                  </a:lnTo>
                  <a:lnTo>
                    <a:pt x="0" y="568451"/>
                  </a:lnTo>
                  <a:lnTo>
                    <a:pt x="0" y="591311"/>
                  </a:lnTo>
                  <a:lnTo>
                    <a:pt x="2086" y="640359"/>
                  </a:lnTo>
                  <a:lnTo>
                    <a:pt x="8232" y="688248"/>
                  </a:lnTo>
                  <a:lnTo>
                    <a:pt x="18267" y="734809"/>
                  </a:lnTo>
                  <a:lnTo>
                    <a:pt x="32020" y="779869"/>
                  </a:lnTo>
                  <a:lnTo>
                    <a:pt x="49320" y="823259"/>
                  </a:lnTo>
                  <a:lnTo>
                    <a:pt x="69997" y="864808"/>
                  </a:lnTo>
                  <a:lnTo>
                    <a:pt x="93881" y="904345"/>
                  </a:lnTo>
                  <a:lnTo>
                    <a:pt x="120800" y="941700"/>
                  </a:lnTo>
                  <a:lnTo>
                    <a:pt x="150584" y="976701"/>
                  </a:lnTo>
                  <a:lnTo>
                    <a:pt x="183062" y="1009179"/>
                  </a:lnTo>
                  <a:lnTo>
                    <a:pt x="218063" y="1038963"/>
                  </a:lnTo>
                  <a:lnTo>
                    <a:pt x="255418" y="1065882"/>
                  </a:lnTo>
                  <a:lnTo>
                    <a:pt x="294955" y="1089766"/>
                  </a:lnTo>
                  <a:lnTo>
                    <a:pt x="336504" y="1110443"/>
                  </a:lnTo>
                  <a:lnTo>
                    <a:pt x="379894" y="1127743"/>
                  </a:lnTo>
                  <a:lnTo>
                    <a:pt x="424954" y="1141496"/>
                  </a:lnTo>
                  <a:lnTo>
                    <a:pt x="471515" y="1151531"/>
                  </a:lnTo>
                  <a:lnTo>
                    <a:pt x="519404" y="1157677"/>
                  </a:lnTo>
                  <a:lnTo>
                    <a:pt x="568452" y="1159764"/>
                  </a:lnTo>
                  <a:lnTo>
                    <a:pt x="617499" y="1157677"/>
                  </a:lnTo>
                  <a:lnTo>
                    <a:pt x="665388" y="1151531"/>
                  </a:lnTo>
                  <a:lnTo>
                    <a:pt x="711949" y="1141496"/>
                  </a:lnTo>
                  <a:lnTo>
                    <a:pt x="757009" y="1127743"/>
                  </a:lnTo>
                  <a:lnTo>
                    <a:pt x="800399" y="1110443"/>
                  </a:lnTo>
                  <a:lnTo>
                    <a:pt x="841948" y="1089766"/>
                  </a:lnTo>
                  <a:lnTo>
                    <a:pt x="881485" y="1065882"/>
                  </a:lnTo>
                  <a:lnTo>
                    <a:pt x="918840" y="1038963"/>
                  </a:lnTo>
                  <a:lnTo>
                    <a:pt x="953841" y="1009179"/>
                  </a:lnTo>
                  <a:lnTo>
                    <a:pt x="986319" y="976701"/>
                  </a:lnTo>
                  <a:lnTo>
                    <a:pt x="1016103" y="941700"/>
                  </a:lnTo>
                  <a:lnTo>
                    <a:pt x="1043022" y="904345"/>
                  </a:lnTo>
                  <a:lnTo>
                    <a:pt x="1066906" y="864808"/>
                  </a:lnTo>
                  <a:lnTo>
                    <a:pt x="1087583" y="823259"/>
                  </a:lnTo>
                  <a:lnTo>
                    <a:pt x="1104883" y="779869"/>
                  </a:lnTo>
                  <a:lnTo>
                    <a:pt x="1118636" y="734809"/>
                  </a:lnTo>
                  <a:lnTo>
                    <a:pt x="1128671" y="688248"/>
                  </a:lnTo>
                  <a:lnTo>
                    <a:pt x="1134817" y="640359"/>
                  </a:lnTo>
                  <a:lnTo>
                    <a:pt x="1136904" y="591311"/>
                  </a:lnTo>
                  <a:lnTo>
                    <a:pt x="1136904" y="568451"/>
                  </a:lnTo>
                  <a:lnTo>
                    <a:pt x="1134817" y="519404"/>
                  </a:lnTo>
                  <a:lnTo>
                    <a:pt x="1128671" y="471515"/>
                  </a:lnTo>
                  <a:lnTo>
                    <a:pt x="1118636" y="424954"/>
                  </a:lnTo>
                  <a:lnTo>
                    <a:pt x="1104883" y="379894"/>
                  </a:lnTo>
                  <a:lnTo>
                    <a:pt x="1087583" y="336504"/>
                  </a:lnTo>
                  <a:lnTo>
                    <a:pt x="1066906" y="294955"/>
                  </a:lnTo>
                  <a:lnTo>
                    <a:pt x="1043022" y="255418"/>
                  </a:lnTo>
                  <a:lnTo>
                    <a:pt x="1016103" y="218063"/>
                  </a:lnTo>
                  <a:lnTo>
                    <a:pt x="986319" y="183062"/>
                  </a:lnTo>
                  <a:lnTo>
                    <a:pt x="953841" y="150584"/>
                  </a:lnTo>
                  <a:lnTo>
                    <a:pt x="918840" y="120800"/>
                  </a:lnTo>
                  <a:lnTo>
                    <a:pt x="881485" y="93881"/>
                  </a:lnTo>
                  <a:lnTo>
                    <a:pt x="841948" y="69997"/>
                  </a:lnTo>
                  <a:lnTo>
                    <a:pt x="800399" y="49320"/>
                  </a:lnTo>
                  <a:lnTo>
                    <a:pt x="757009" y="32020"/>
                  </a:lnTo>
                  <a:lnTo>
                    <a:pt x="711949" y="18267"/>
                  </a:lnTo>
                  <a:lnTo>
                    <a:pt x="665388" y="8232"/>
                  </a:lnTo>
                  <a:lnTo>
                    <a:pt x="617499" y="2086"/>
                  </a:lnTo>
                  <a:lnTo>
                    <a:pt x="5684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836420" y="4957572"/>
              <a:ext cx="1137285" cy="1160145"/>
            </a:xfrm>
            <a:custGeom>
              <a:avLst/>
              <a:gdLst/>
              <a:ahLst/>
              <a:cxnLst/>
              <a:rect l="l" t="t" r="r" b="b"/>
              <a:pathLst>
                <a:path w="1137285" h="1160145">
                  <a:moveTo>
                    <a:pt x="0" y="568451"/>
                  </a:moveTo>
                  <a:lnTo>
                    <a:pt x="2086" y="519404"/>
                  </a:lnTo>
                  <a:lnTo>
                    <a:pt x="8232" y="471515"/>
                  </a:lnTo>
                  <a:lnTo>
                    <a:pt x="18267" y="424954"/>
                  </a:lnTo>
                  <a:lnTo>
                    <a:pt x="32020" y="379894"/>
                  </a:lnTo>
                  <a:lnTo>
                    <a:pt x="49320" y="336504"/>
                  </a:lnTo>
                  <a:lnTo>
                    <a:pt x="69997" y="294955"/>
                  </a:lnTo>
                  <a:lnTo>
                    <a:pt x="93881" y="255418"/>
                  </a:lnTo>
                  <a:lnTo>
                    <a:pt x="120800" y="218063"/>
                  </a:lnTo>
                  <a:lnTo>
                    <a:pt x="150584" y="183062"/>
                  </a:lnTo>
                  <a:lnTo>
                    <a:pt x="183062" y="150584"/>
                  </a:lnTo>
                  <a:lnTo>
                    <a:pt x="218063" y="120800"/>
                  </a:lnTo>
                  <a:lnTo>
                    <a:pt x="255418" y="93881"/>
                  </a:lnTo>
                  <a:lnTo>
                    <a:pt x="294955" y="69997"/>
                  </a:lnTo>
                  <a:lnTo>
                    <a:pt x="336504" y="49320"/>
                  </a:lnTo>
                  <a:lnTo>
                    <a:pt x="379894" y="32020"/>
                  </a:lnTo>
                  <a:lnTo>
                    <a:pt x="424954" y="18267"/>
                  </a:lnTo>
                  <a:lnTo>
                    <a:pt x="471515" y="8232"/>
                  </a:lnTo>
                  <a:lnTo>
                    <a:pt x="519404" y="2086"/>
                  </a:lnTo>
                  <a:lnTo>
                    <a:pt x="568452" y="0"/>
                  </a:lnTo>
                  <a:lnTo>
                    <a:pt x="617499" y="2086"/>
                  </a:lnTo>
                  <a:lnTo>
                    <a:pt x="665388" y="8232"/>
                  </a:lnTo>
                  <a:lnTo>
                    <a:pt x="711949" y="18267"/>
                  </a:lnTo>
                  <a:lnTo>
                    <a:pt x="757009" y="32020"/>
                  </a:lnTo>
                  <a:lnTo>
                    <a:pt x="800399" y="49320"/>
                  </a:lnTo>
                  <a:lnTo>
                    <a:pt x="841948" y="69997"/>
                  </a:lnTo>
                  <a:lnTo>
                    <a:pt x="881485" y="93881"/>
                  </a:lnTo>
                  <a:lnTo>
                    <a:pt x="918840" y="120800"/>
                  </a:lnTo>
                  <a:lnTo>
                    <a:pt x="953841" y="150584"/>
                  </a:lnTo>
                  <a:lnTo>
                    <a:pt x="986319" y="183062"/>
                  </a:lnTo>
                  <a:lnTo>
                    <a:pt x="1016103" y="218063"/>
                  </a:lnTo>
                  <a:lnTo>
                    <a:pt x="1043022" y="255418"/>
                  </a:lnTo>
                  <a:lnTo>
                    <a:pt x="1066906" y="294955"/>
                  </a:lnTo>
                  <a:lnTo>
                    <a:pt x="1087583" y="336504"/>
                  </a:lnTo>
                  <a:lnTo>
                    <a:pt x="1104883" y="379894"/>
                  </a:lnTo>
                  <a:lnTo>
                    <a:pt x="1118636" y="424954"/>
                  </a:lnTo>
                  <a:lnTo>
                    <a:pt x="1128671" y="471515"/>
                  </a:lnTo>
                  <a:lnTo>
                    <a:pt x="1134817" y="519404"/>
                  </a:lnTo>
                  <a:lnTo>
                    <a:pt x="1136904" y="568451"/>
                  </a:lnTo>
                  <a:lnTo>
                    <a:pt x="1136904" y="591311"/>
                  </a:lnTo>
                  <a:lnTo>
                    <a:pt x="1134817" y="640359"/>
                  </a:lnTo>
                  <a:lnTo>
                    <a:pt x="1128671" y="688248"/>
                  </a:lnTo>
                  <a:lnTo>
                    <a:pt x="1118636" y="734809"/>
                  </a:lnTo>
                  <a:lnTo>
                    <a:pt x="1104883" y="779869"/>
                  </a:lnTo>
                  <a:lnTo>
                    <a:pt x="1087583" y="823259"/>
                  </a:lnTo>
                  <a:lnTo>
                    <a:pt x="1066906" y="864808"/>
                  </a:lnTo>
                  <a:lnTo>
                    <a:pt x="1043022" y="904345"/>
                  </a:lnTo>
                  <a:lnTo>
                    <a:pt x="1016103" y="941700"/>
                  </a:lnTo>
                  <a:lnTo>
                    <a:pt x="986319" y="976701"/>
                  </a:lnTo>
                  <a:lnTo>
                    <a:pt x="953841" y="1009179"/>
                  </a:lnTo>
                  <a:lnTo>
                    <a:pt x="918840" y="1038963"/>
                  </a:lnTo>
                  <a:lnTo>
                    <a:pt x="881485" y="1065882"/>
                  </a:lnTo>
                  <a:lnTo>
                    <a:pt x="841948" y="1089766"/>
                  </a:lnTo>
                  <a:lnTo>
                    <a:pt x="800399" y="1110443"/>
                  </a:lnTo>
                  <a:lnTo>
                    <a:pt x="757009" y="1127743"/>
                  </a:lnTo>
                  <a:lnTo>
                    <a:pt x="711949" y="1141496"/>
                  </a:lnTo>
                  <a:lnTo>
                    <a:pt x="665388" y="1151531"/>
                  </a:lnTo>
                  <a:lnTo>
                    <a:pt x="617499" y="1157677"/>
                  </a:lnTo>
                  <a:lnTo>
                    <a:pt x="568452" y="1159764"/>
                  </a:lnTo>
                  <a:lnTo>
                    <a:pt x="519404" y="1157677"/>
                  </a:lnTo>
                  <a:lnTo>
                    <a:pt x="471515" y="1151531"/>
                  </a:lnTo>
                  <a:lnTo>
                    <a:pt x="424954" y="1141496"/>
                  </a:lnTo>
                  <a:lnTo>
                    <a:pt x="379894" y="1127743"/>
                  </a:lnTo>
                  <a:lnTo>
                    <a:pt x="336504" y="1110443"/>
                  </a:lnTo>
                  <a:lnTo>
                    <a:pt x="294955" y="1089766"/>
                  </a:lnTo>
                  <a:lnTo>
                    <a:pt x="255418" y="1065882"/>
                  </a:lnTo>
                  <a:lnTo>
                    <a:pt x="218063" y="1038963"/>
                  </a:lnTo>
                  <a:lnTo>
                    <a:pt x="183062" y="1009179"/>
                  </a:lnTo>
                  <a:lnTo>
                    <a:pt x="150584" y="976701"/>
                  </a:lnTo>
                  <a:lnTo>
                    <a:pt x="120800" y="941700"/>
                  </a:lnTo>
                  <a:lnTo>
                    <a:pt x="93881" y="904345"/>
                  </a:lnTo>
                  <a:lnTo>
                    <a:pt x="69997" y="864808"/>
                  </a:lnTo>
                  <a:lnTo>
                    <a:pt x="49320" y="823259"/>
                  </a:lnTo>
                  <a:lnTo>
                    <a:pt x="32020" y="779869"/>
                  </a:lnTo>
                  <a:lnTo>
                    <a:pt x="18267" y="734809"/>
                  </a:lnTo>
                  <a:lnTo>
                    <a:pt x="8232" y="688248"/>
                  </a:lnTo>
                  <a:lnTo>
                    <a:pt x="2086" y="640359"/>
                  </a:lnTo>
                  <a:lnTo>
                    <a:pt x="0" y="591311"/>
                  </a:lnTo>
                  <a:lnTo>
                    <a:pt x="0" y="568451"/>
                  </a:lnTo>
                  <a:close/>
                </a:path>
              </a:pathLst>
            </a:custGeom>
            <a:ln w="1219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48256" y="5149596"/>
              <a:ext cx="713231" cy="77571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71293" y="4626956"/>
              <a:ext cx="1190256" cy="80701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742612" y="5055020"/>
              <a:ext cx="917575" cy="437515"/>
            </a:xfrm>
            <a:custGeom>
              <a:avLst/>
              <a:gdLst/>
              <a:ahLst/>
              <a:cxnLst/>
              <a:rect l="l" t="t" r="r" b="b"/>
              <a:pathLst>
                <a:path w="917575" h="437514">
                  <a:moveTo>
                    <a:pt x="868159" y="0"/>
                  </a:moveTo>
                  <a:lnTo>
                    <a:pt x="550722" y="369646"/>
                  </a:lnTo>
                  <a:lnTo>
                    <a:pt x="535393" y="167894"/>
                  </a:lnTo>
                  <a:lnTo>
                    <a:pt x="0" y="208572"/>
                  </a:lnTo>
                  <a:lnTo>
                    <a:pt x="502234" y="235026"/>
                  </a:lnTo>
                  <a:lnTo>
                    <a:pt x="491591" y="437083"/>
                  </a:lnTo>
                  <a:lnTo>
                    <a:pt x="916990" y="54267"/>
                  </a:lnTo>
                  <a:lnTo>
                    <a:pt x="868159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3745738" y="4184650"/>
            <a:ext cx="7667625" cy="1565910"/>
            <a:chOff x="3745738" y="4184650"/>
            <a:chExt cx="7667625" cy="1565910"/>
          </a:xfrm>
        </p:grpSpPr>
        <p:sp>
          <p:nvSpPr>
            <p:cNvPr id="27" name="object 27"/>
            <p:cNvSpPr/>
            <p:nvPr/>
          </p:nvSpPr>
          <p:spPr>
            <a:xfrm>
              <a:off x="3752088" y="4579238"/>
              <a:ext cx="2678430" cy="1165225"/>
            </a:xfrm>
            <a:custGeom>
              <a:avLst/>
              <a:gdLst/>
              <a:ahLst/>
              <a:cxnLst/>
              <a:rect l="l" t="t" r="r" b="b"/>
              <a:pathLst>
                <a:path w="2678429" h="1165225">
                  <a:moveTo>
                    <a:pt x="2678049" y="0"/>
                  </a:moveTo>
                  <a:lnTo>
                    <a:pt x="0" y="0"/>
                  </a:lnTo>
                  <a:lnTo>
                    <a:pt x="0" y="1164717"/>
                  </a:lnTo>
                  <a:lnTo>
                    <a:pt x="2678049" y="1164717"/>
                  </a:lnTo>
                  <a:lnTo>
                    <a:pt x="2678049" y="0"/>
                  </a:lnTo>
                  <a:close/>
                </a:path>
              </a:pathLst>
            </a:custGeom>
            <a:solidFill>
              <a:srgbClr val="67A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430136" y="4191000"/>
              <a:ext cx="388620" cy="1553210"/>
            </a:xfrm>
            <a:custGeom>
              <a:avLst/>
              <a:gdLst/>
              <a:ahLst/>
              <a:cxnLst/>
              <a:rect l="l" t="t" r="r" b="b"/>
              <a:pathLst>
                <a:path w="388620" h="1553210">
                  <a:moveTo>
                    <a:pt x="388239" y="0"/>
                  </a:moveTo>
                  <a:lnTo>
                    <a:pt x="0" y="388238"/>
                  </a:lnTo>
                  <a:lnTo>
                    <a:pt x="0" y="1552955"/>
                  </a:lnTo>
                  <a:lnTo>
                    <a:pt x="388239" y="1164717"/>
                  </a:lnTo>
                  <a:lnTo>
                    <a:pt x="388239" y="0"/>
                  </a:lnTo>
                  <a:close/>
                </a:path>
              </a:pathLst>
            </a:custGeom>
            <a:solidFill>
              <a:srgbClr val="5281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752088" y="4191000"/>
              <a:ext cx="3066415" cy="388620"/>
            </a:xfrm>
            <a:custGeom>
              <a:avLst/>
              <a:gdLst/>
              <a:ahLst/>
              <a:cxnLst/>
              <a:rect l="l" t="t" r="r" b="b"/>
              <a:pathLst>
                <a:path w="3066415" h="388620">
                  <a:moveTo>
                    <a:pt x="3066288" y="0"/>
                  </a:moveTo>
                  <a:lnTo>
                    <a:pt x="388239" y="0"/>
                  </a:lnTo>
                  <a:lnTo>
                    <a:pt x="0" y="388238"/>
                  </a:lnTo>
                  <a:lnTo>
                    <a:pt x="2678049" y="388238"/>
                  </a:lnTo>
                  <a:lnTo>
                    <a:pt x="3066288" y="0"/>
                  </a:lnTo>
                  <a:close/>
                </a:path>
              </a:pathLst>
            </a:custGeom>
            <a:solidFill>
              <a:srgbClr val="85B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752088" y="4191000"/>
              <a:ext cx="3066415" cy="1553210"/>
            </a:xfrm>
            <a:custGeom>
              <a:avLst/>
              <a:gdLst/>
              <a:ahLst/>
              <a:cxnLst/>
              <a:rect l="l" t="t" r="r" b="b"/>
              <a:pathLst>
                <a:path w="3066415" h="1553210">
                  <a:moveTo>
                    <a:pt x="0" y="388238"/>
                  </a:moveTo>
                  <a:lnTo>
                    <a:pt x="388239" y="0"/>
                  </a:lnTo>
                  <a:lnTo>
                    <a:pt x="3066288" y="0"/>
                  </a:lnTo>
                  <a:lnTo>
                    <a:pt x="3066288" y="1164717"/>
                  </a:lnTo>
                  <a:lnTo>
                    <a:pt x="2678049" y="1552955"/>
                  </a:lnTo>
                  <a:lnTo>
                    <a:pt x="0" y="1552955"/>
                  </a:lnTo>
                  <a:lnTo>
                    <a:pt x="0" y="388238"/>
                  </a:lnTo>
                  <a:close/>
                </a:path>
                <a:path w="3066415" h="1553210">
                  <a:moveTo>
                    <a:pt x="0" y="388238"/>
                  </a:moveTo>
                  <a:lnTo>
                    <a:pt x="2678049" y="388238"/>
                  </a:lnTo>
                  <a:lnTo>
                    <a:pt x="3066288" y="0"/>
                  </a:lnTo>
                </a:path>
                <a:path w="3066415" h="1553210">
                  <a:moveTo>
                    <a:pt x="2678049" y="388238"/>
                  </a:moveTo>
                  <a:lnTo>
                    <a:pt x="2678049" y="1552955"/>
                  </a:lnTo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00544" y="4191000"/>
              <a:ext cx="4012679" cy="1552955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3752088" y="4826761"/>
            <a:ext cx="26720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4625">
              <a:lnSpc>
                <a:spcPct val="100000"/>
              </a:lnSpc>
              <a:spcBef>
                <a:spcPts val="100"/>
              </a:spcBef>
            </a:pPr>
            <a:r>
              <a:rPr sz="1800" spc="645" dirty="0">
                <a:solidFill>
                  <a:srgbClr val="FFFFFF"/>
                </a:solidFill>
                <a:latin typeface="휴먼아미체"/>
                <a:cs typeface="휴먼아미체"/>
              </a:rPr>
              <a:t>자바스크립트</a:t>
            </a:r>
            <a:r>
              <a:rPr sz="1800" spc="-390" dirty="0">
                <a:solidFill>
                  <a:srgbClr val="FFFFFF"/>
                </a:solidFill>
                <a:latin typeface="휴먼아미체"/>
                <a:cs typeface="휴먼아미체"/>
              </a:rPr>
              <a:t> </a:t>
            </a:r>
            <a:r>
              <a:rPr sz="1800" spc="610" dirty="0">
                <a:solidFill>
                  <a:srgbClr val="FFFFFF"/>
                </a:solidFill>
                <a:latin typeface="휴먼아미체"/>
                <a:cs typeface="휴먼아미체"/>
              </a:rPr>
              <a:t>인터프리터</a:t>
            </a:r>
            <a:endParaRPr sz="1800">
              <a:latin typeface="휴먼아미체"/>
              <a:cs typeface="휴먼아미체"/>
            </a:endParaRPr>
          </a:p>
          <a:p>
            <a:pPr marL="92075">
              <a:lnSpc>
                <a:spcPct val="100000"/>
              </a:lnSpc>
            </a:pPr>
            <a:r>
              <a:rPr sz="1800" dirty="0">
                <a:latin typeface="한컴산뜻돋움"/>
                <a:cs typeface="한컴산뜻돋움"/>
              </a:rPr>
              <a:t>(JavaScript</a:t>
            </a:r>
            <a:r>
              <a:rPr sz="1800" spc="-110" dirty="0">
                <a:latin typeface="한컴산뜻돋움"/>
                <a:cs typeface="한컴산뜻돋움"/>
              </a:rPr>
              <a:t> </a:t>
            </a:r>
            <a:r>
              <a:rPr sz="1800" spc="-10" dirty="0">
                <a:latin typeface="한컴산뜻돋움"/>
                <a:cs typeface="한컴산뜻돋움"/>
              </a:rPr>
              <a:t>interpreter)</a:t>
            </a:r>
            <a:endParaRPr sz="1800">
              <a:latin typeface="한컴산뜻돋움"/>
              <a:cs typeface="한컴산뜻돋움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6408597" y="4626965"/>
            <a:ext cx="1190625" cy="865505"/>
            <a:chOff x="6408597" y="4626965"/>
            <a:chExt cx="1190625" cy="865505"/>
          </a:xfrm>
        </p:grpSpPr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08597" y="4626965"/>
              <a:ext cx="1190249" cy="807008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679910" y="5055021"/>
              <a:ext cx="917575" cy="437515"/>
            </a:xfrm>
            <a:custGeom>
              <a:avLst/>
              <a:gdLst/>
              <a:ahLst/>
              <a:cxnLst/>
              <a:rect l="l" t="t" r="r" b="b"/>
              <a:pathLst>
                <a:path w="917575" h="437514">
                  <a:moveTo>
                    <a:pt x="868159" y="0"/>
                  </a:moveTo>
                  <a:lnTo>
                    <a:pt x="550722" y="369646"/>
                  </a:lnTo>
                  <a:lnTo>
                    <a:pt x="535393" y="167894"/>
                  </a:lnTo>
                  <a:lnTo>
                    <a:pt x="0" y="208572"/>
                  </a:lnTo>
                  <a:lnTo>
                    <a:pt x="502234" y="235026"/>
                  </a:lnTo>
                  <a:lnTo>
                    <a:pt x="491591" y="437083"/>
                  </a:lnTo>
                  <a:lnTo>
                    <a:pt x="916990" y="54267"/>
                  </a:lnTo>
                  <a:lnTo>
                    <a:pt x="868159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9572680" y="5816062"/>
            <a:ext cx="18167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6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6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-22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dirty="0">
                <a:solidFill>
                  <a:srgbClr val="585858"/>
                </a:solidFill>
                <a:latin typeface="한컴산뜻돋움"/>
                <a:cs typeface="한컴산뜻돋움"/>
              </a:rPr>
              <a:t>&amp;</a:t>
            </a:r>
            <a:r>
              <a:rPr sz="1050" spc="-4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270" dirty="0">
                <a:solidFill>
                  <a:srgbClr val="585858"/>
                </a:solidFill>
                <a:latin typeface="휴먼아미체"/>
                <a:cs typeface="휴먼아미체"/>
              </a:rPr>
              <a:t>어문</a:t>
            </a:r>
            <a:r>
              <a:rPr sz="1050" spc="27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7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405" dirty="0">
                <a:solidFill>
                  <a:srgbClr val="585858"/>
                </a:solidFill>
                <a:latin typeface="휴먼아미체"/>
                <a:cs typeface="휴먼아미체"/>
              </a:rPr>
              <a:t>교수자</a:t>
            </a:r>
            <a:r>
              <a:rPr sz="1050" spc="-22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245" dirty="0">
                <a:solidFill>
                  <a:srgbClr val="585858"/>
                </a:solidFill>
                <a:latin typeface="휴먼아미체"/>
                <a:cs typeface="휴먼아미체"/>
              </a:rPr>
              <a:t>자체제작</a:t>
            </a:r>
            <a:endParaRPr sz="1050">
              <a:latin typeface="휴먼아미체"/>
              <a:cs typeface="휴먼아미체"/>
            </a:endParaRPr>
          </a:p>
        </p:txBody>
      </p:sp>
      <p:pic>
        <p:nvPicPr>
          <p:cNvPr id="37" name="object 3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319259" y="5811011"/>
            <a:ext cx="219455" cy="21945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6B13A3B-6941-5740-2568-6CEF621FA78B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자바스크립트 기초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3E72F0E-5201-7E6E-D617-8D2BF1D94B7B}"/>
              </a:ext>
            </a:extLst>
          </p:cNvPr>
          <p:cNvSpPr txBox="1"/>
          <p:nvPr/>
        </p:nvSpPr>
        <p:spPr>
          <a:xfrm>
            <a:off x="586461" y="1569297"/>
            <a:ext cx="9413723" cy="1700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자바스크립트 처리기는 웹 브라우저 안에 포함되어 있기 때문에 자바스크립트 소스는 웹 문서에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작성하면 웹 브라우저가 해석</a:t>
            </a:r>
            <a:r>
              <a:rPr lang="ko-KR" altLang="en-US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함</a:t>
            </a:r>
            <a:r>
              <a:rPr lang="en-US" altLang="ko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자바스크립트 소스는 </a:t>
            </a:r>
            <a:r>
              <a:rPr lang="ko-KR" altLang="ko-Kore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웹 문서 안에 직접 작성할 수도 있고</a:t>
            </a:r>
            <a:r>
              <a:rPr lang="en-US" altLang="ko-Kore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,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ore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자바스크립트 소스만 따로 파일로 저장해서 서로 연결해서 사용할 수도 있다</a:t>
            </a:r>
            <a:r>
              <a:rPr lang="en-US" altLang="ko-Kore-KR" sz="18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. </a:t>
            </a:r>
            <a:endParaRPr lang="ko-Kore-KR" altLang="ko-Kore-KR" sz="18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맑은 고딕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AE6FBF-5233-C615-4A6B-E522A2AD1B78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 문서에서 스크립트 작성하기</a:t>
            </a:r>
          </a:p>
        </p:txBody>
      </p:sp>
    </p:spTree>
    <p:extLst>
      <p:ext uri="{BB962C8B-B14F-4D97-AF65-F5344CB8AC3E}">
        <p14:creationId xmlns:p14="http://schemas.microsoft.com/office/powerpoint/2010/main" val="26149886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BB893D-D787-87BD-1F61-AD8435DADA09}"/>
              </a:ext>
            </a:extLst>
          </p:cNvPr>
          <p:cNvSpPr txBox="1"/>
          <p:nvPr/>
        </p:nvSpPr>
        <p:spPr>
          <a:xfrm>
            <a:off x="770760" y="1055711"/>
            <a:ext cx="9841706" cy="2949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프런트엔드</a:t>
            </a:r>
            <a:r>
              <a:rPr lang="en-US" altLang="ko-KR" dirty="0"/>
              <a:t>(front-end)</a:t>
            </a:r>
            <a:r>
              <a:rPr lang="ko-KR" altLang="en-US" dirty="0"/>
              <a:t>란</a:t>
            </a:r>
            <a:r>
              <a:rPr lang="en-US" altLang="ko-KR" dirty="0"/>
              <a:t>, </a:t>
            </a:r>
            <a:r>
              <a:rPr lang="ko-KR" altLang="en-US" dirty="0"/>
              <a:t>앞</a:t>
            </a:r>
            <a:r>
              <a:rPr lang="en-US" altLang="ko-KR" dirty="0"/>
              <a:t>(front)</a:t>
            </a:r>
            <a:r>
              <a:rPr lang="ko-KR" altLang="en-US" dirty="0"/>
              <a:t>에 있어서 사용자에게 보이는 부분을 가리킴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웹 사이트나 애 </a:t>
            </a:r>
            <a:r>
              <a:rPr lang="ko-KR" altLang="en-US" dirty="0" err="1"/>
              <a:t>플리케이션에서</a:t>
            </a:r>
            <a:r>
              <a:rPr lang="ko-KR" altLang="en-US" dirty="0"/>
              <a:t> 내용을 작성하고 화면을 디자인하는 것부터 사용자의 동작에 반응해서 결과를 만드는 것들이 모두 </a:t>
            </a:r>
            <a:r>
              <a:rPr lang="ko-KR" altLang="en-US" dirty="0" err="1"/>
              <a:t>프런트엔드</a:t>
            </a:r>
            <a:r>
              <a:rPr lang="ko-KR" altLang="en-US" dirty="0"/>
              <a:t> 개발의 역할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최근 의 웹 사이트는 사용자와 실시간으로 정보를 주고받으면서 애플리케이션처럼 동작하기 때문에 그만큼 </a:t>
            </a:r>
            <a:r>
              <a:rPr lang="ko-KR" altLang="en-US" dirty="0" err="1"/>
              <a:t>프런트엔드</a:t>
            </a:r>
            <a:r>
              <a:rPr lang="ko-KR" altLang="en-US" dirty="0"/>
              <a:t> 개발이 중요함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프런트엔드</a:t>
            </a:r>
            <a:r>
              <a:rPr lang="ko-KR" altLang="en-US" dirty="0"/>
              <a:t> 개발에서 자바스크립트의 기능도 함께 강력해지고 있음</a:t>
            </a:r>
            <a:br>
              <a:rPr lang="en-US" altLang="ko-KR" dirty="0"/>
            </a:b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프레임워크와 라이브러리가 많이 등장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E86F37-4981-226C-9FBF-F8E348F78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785" y="4004851"/>
            <a:ext cx="8450688" cy="26531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7A74E6-3100-5FB4-88F4-F0F7DB84ED37}"/>
              </a:ext>
            </a:extLst>
          </p:cNvPr>
          <p:cNvSpPr txBox="1"/>
          <p:nvPr/>
        </p:nvSpPr>
        <p:spPr>
          <a:xfrm>
            <a:off x="306648" y="319086"/>
            <a:ext cx="72861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프런트엔드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개발과 자바스크립트</a:t>
            </a:r>
          </a:p>
        </p:txBody>
      </p:sp>
    </p:spTree>
    <p:extLst>
      <p:ext uri="{BB962C8B-B14F-4D97-AF65-F5344CB8AC3E}">
        <p14:creationId xmlns:p14="http://schemas.microsoft.com/office/powerpoint/2010/main" val="34571289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119DE4-0EDA-ADFC-8A55-29298D65F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0583"/>
            <a:ext cx="7082109" cy="53674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7AFA9A-ED5F-19E9-3831-C440D971E152}"/>
              </a:ext>
            </a:extLst>
          </p:cNvPr>
          <p:cNvSpPr txBox="1"/>
          <p:nvPr/>
        </p:nvSpPr>
        <p:spPr>
          <a:xfrm>
            <a:off x="8962736" y="2231191"/>
            <a:ext cx="1592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>
                <a:hlinkClick r:id="rId3"/>
              </a:rPr>
              <a:t>위키피디아</a:t>
            </a:r>
            <a:endParaRPr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DCDC03D-273C-8890-622F-3C577D4A1494}"/>
              </a:ext>
            </a:extLst>
          </p:cNvPr>
          <p:cNvSpPr/>
          <p:nvPr/>
        </p:nvSpPr>
        <p:spPr>
          <a:xfrm>
            <a:off x="2206487" y="1490583"/>
            <a:ext cx="844826" cy="536741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526A2-C368-A764-C182-0311539A60AA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유명한 웹 사이트에서 사용되는 언어들</a:t>
            </a:r>
          </a:p>
        </p:txBody>
      </p:sp>
    </p:spTree>
    <p:extLst>
      <p:ext uri="{BB962C8B-B14F-4D97-AF65-F5344CB8AC3E}">
        <p14:creationId xmlns:p14="http://schemas.microsoft.com/office/powerpoint/2010/main" val="3208528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BE3A7F-BCC9-1E2D-032B-4416AC87D702}"/>
              </a:ext>
            </a:extLst>
          </p:cNvPr>
          <p:cNvSpPr txBox="1"/>
          <p:nvPr/>
        </p:nvSpPr>
        <p:spPr>
          <a:xfrm>
            <a:off x="493955" y="1487053"/>
            <a:ext cx="10399332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ko-Kore-KR" sz="180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웹 브라우저에는 자바스크립트 소스를 실행할 수 있는 자바스크립트 엔진이 포함되어 있어서</a:t>
            </a:r>
            <a:br>
              <a:rPr lang="en-US" altLang="ko-KR" sz="180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</a:br>
            <a:r>
              <a:rPr lang="ko-KR" altLang="ko-Kore-KR" sz="180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웹 브라우저의 콘솔 창을 통해 간단한 자바스크립트 소스를 실행해 볼 수 있다</a:t>
            </a:r>
            <a:r>
              <a:rPr lang="en-US" altLang="ko-Kore-KR" sz="180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맑은 고딕" panose="020B0503020000020004" pitchFamily="34" charset="-127"/>
              </a:rPr>
              <a:t>. </a:t>
            </a:r>
            <a:endParaRPr lang="ko-Kore-KR" altLang="ko-Kore-KR" sz="180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맑은 고딕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D2C279-112C-F457-7528-F153BC8BFAFC}"/>
              </a:ext>
            </a:extLst>
          </p:cNvPr>
          <p:cNvSpPr txBox="1"/>
          <p:nvPr/>
        </p:nvSpPr>
        <p:spPr>
          <a:xfrm>
            <a:off x="665922" y="2703443"/>
            <a:ext cx="7583556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kumimoji="1" lang="ko-KR" altLang="en-US" dirty="0"/>
              <a:t>웹 브라우저 주소 표시줄에 </a:t>
            </a:r>
            <a:r>
              <a:rPr kumimoji="1" lang="en-US" altLang="ko-KR" dirty="0" err="1"/>
              <a:t>about:blank</a:t>
            </a:r>
            <a:r>
              <a:rPr kumimoji="1" lang="ko-KR" altLang="en-US" dirty="0"/>
              <a:t> 입력해서 빈 화면 표시</a:t>
            </a:r>
            <a:endParaRPr kumimoji="1" lang="en-US" altLang="ko-KR" dirty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kumimoji="1" lang="ko-KR" altLang="en-US" dirty="0"/>
              <a:t>웹 개발자 도구 창에서 </a:t>
            </a:r>
            <a:r>
              <a:rPr kumimoji="1" lang="en-US" altLang="ko-KR" dirty="0"/>
              <a:t>[</a:t>
            </a:r>
            <a:r>
              <a:rPr kumimoji="1" lang="ko-KR" altLang="en-US" dirty="0"/>
              <a:t>콘솔</a:t>
            </a:r>
            <a:r>
              <a:rPr kumimoji="1" lang="en-US" altLang="ko-KR" dirty="0"/>
              <a:t>]</a:t>
            </a:r>
            <a:r>
              <a:rPr kumimoji="1" lang="ko-KR" altLang="en-US" dirty="0"/>
              <a:t> 선택</a:t>
            </a:r>
            <a:br>
              <a:rPr kumimoji="1" lang="en-US" altLang="ko-KR" dirty="0"/>
            </a:br>
            <a:r>
              <a:rPr kumimoji="1" lang="en-US" altLang="ko-KR" dirty="0"/>
              <a:t>(</a:t>
            </a:r>
            <a:r>
              <a:rPr kumimoji="1" lang="ko-KR" altLang="en-US" dirty="0"/>
              <a:t>윈도우 </a:t>
            </a:r>
            <a:r>
              <a:rPr kumimoji="1" lang="en-US" altLang="ko-KR" dirty="0"/>
              <a:t>[Ctrl]+[Shift]+[J] ,</a:t>
            </a:r>
            <a:r>
              <a:rPr kumimoji="1" lang="ko-KR" altLang="en-US" dirty="0"/>
              <a:t>  맥  </a:t>
            </a:r>
            <a:r>
              <a:rPr kumimoji="1" lang="en-US" altLang="ko-KR" dirty="0"/>
              <a:t>[Option]+[</a:t>
            </a:r>
            <a:r>
              <a:rPr kumimoji="1" lang="en-US" altLang="ko-KR" dirty="0" err="1"/>
              <a:t>Comman</a:t>
            </a:r>
            <a:r>
              <a:rPr kumimoji="1" lang="en-US" altLang="ko-KR" dirty="0"/>
              <a:t>]+[J] </a:t>
            </a:r>
            <a:r>
              <a:rPr kumimoji="1" lang="ko-KR" altLang="en-US" dirty="0"/>
              <a:t> 단축키 주로 사용</a:t>
            </a:r>
            <a:r>
              <a:rPr kumimoji="1" lang="en-US" altLang="ko-KR" dirty="0"/>
              <a:t>)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kumimoji="1" lang="en-US" altLang="ko-KR" dirty="0"/>
              <a:t>10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en-US" altLang="ko-KR" dirty="0"/>
              <a:t>20</a:t>
            </a:r>
            <a:r>
              <a:rPr kumimoji="1" lang="ko-KR" altLang="en-US" dirty="0"/>
              <a:t> 입력</a:t>
            </a:r>
            <a:endParaRPr kumimoji="1" lang="en-US" altLang="ko-KR" dirty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kumimoji="1" lang="en-US" altLang="ko-KR" dirty="0"/>
              <a:t>console.log(“</a:t>
            </a:r>
            <a:r>
              <a:rPr kumimoji="1" lang="ko-KR" altLang="en-US" dirty="0"/>
              <a:t>안녕하세요</a:t>
            </a:r>
            <a:r>
              <a:rPr kumimoji="1" lang="en-US" altLang="ko-KR" dirty="0"/>
              <a:t>?”)</a:t>
            </a:r>
            <a:r>
              <a:rPr kumimoji="1" lang="ko-KR" altLang="en-US" dirty="0"/>
              <a:t> 입력</a:t>
            </a:r>
            <a:endParaRPr kumimoji="1" lang="en-US" altLang="ko-KR" dirty="0"/>
          </a:p>
          <a:p>
            <a:pPr marL="342900" indent="-342900">
              <a:lnSpc>
                <a:spcPct val="150000"/>
              </a:lnSpc>
              <a:buAutoNum type="arabicParenR"/>
            </a:pPr>
            <a:endParaRPr kumimoji="1" lang="en-US" altLang="ko-KR" dirty="0"/>
          </a:p>
          <a:p>
            <a:pPr marL="342900" indent="-342900">
              <a:lnSpc>
                <a:spcPct val="150000"/>
              </a:lnSpc>
              <a:buAutoNum type="arabicParenR"/>
            </a:pP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3E7651-D1D4-4E3F-0CDA-FB0B8B9E8841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콘솔창에서 자바스크립트 사용하기</a:t>
            </a:r>
          </a:p>
        </p:txBody>
      </p:sp>
    </p:spTree>
    <p:extLst>
      <p:ext uri="{BB962C8B-B14F-4D97-AF65-F5344CB8AC3E}">
        <p14:creationId xmlns:p14="http://schemas.microsoft.com/office/powerpoint/2010/main" val="14552726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48878C-C634-F87C-B866-0A88F2E07860}"/>
              </a:ext>
            </a:extLst>
          </p:cNvPr>
          <p:cNvSpPr txBox="1"/>
          <p:nvPr/>
        </p:nvSpPr>
        <p:spPr>
          <a:xfrm>
            <a:off x="815340" y="788670"/>
            <a:ext cx="9963150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/>
              <a:t>콘솔</a:t>
            </a:r>
            <a:r>
              <a:rPr kumimoji="1" lang="ko-KR" altLang="en-US"/>
              <a:t> 창을 브라우저 창의 왼쪽이나 오른쪽으로 옮길 수도 있고</a:t>
            </a:r>
            <a:r>
              <a:rPr kumimoji="1" lang="en-US" altLang="ko-KR"/>
              <a:t>,</a:t>
            </a:r>
            <a:r>
              <a:rPr kumimoji="1" lang="ko-KR" altLang="en-US"/>
              <a:t> 따로 열어놓을 수도 있습니다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pPr>
              <a:lnSpc>
                <a:spcPct val="150000"/>
              </a:lnSpc>
            </a:pPr>
            <a:r>
              <a:rPr kumimoji="1" lang="ko-KR" altLang="en-US"/>
              <a:t>편한 방법을 선택하세요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ko-Kore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66FF905-1BEF-C051-B389-CCF3A9580A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045"/>
          <a:stretch/>
        </p:blipFill>
        <p:spPr>
          <a:xfrm>
            <a:off x="815340" y="2017554"/>
            <a:ext cx="8372867" cy="37774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03419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AE6FBF-5233-C615-4A6B-E522A2AD1B78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자바스크립트로 할 수 있는 것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(1)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54E36B1-F536-B2BA-1DD4-1ACAF22E5A3E}"/>
              </a:ext>
            </a:extLst>
          </p:cNvPr>
          <p:cNvGrpSpPr/>
          <p:nvPr/>
        </p:nvGrpSpPr>
        <p:grpSpPr>
          <a:xfrm>
            <a:off x="3436723" y="1674764"/>
            <a:ext cx="5318554" cy="4530610"/>
            <a:chOff x="755576" y="1357949"/>
            <a:chExt cx="5318554" cy="453061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F0CE20A-8FED-2489-A929-6B3B3E59D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0836" b="33709"/>
            <a:stretch/>
          </p:blipFill>
          <p:spPr>
            <a:xfrm>
              <a:off x="755576" y="1357949"/>
              <a:ext cx="2674334" cy="3392087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BC653A6-870B-EC72-7BF8-C7DE2F57B7D1}"/>
                </a:ext>
              </a:extLst>
            </p:cNvPr>
            <p:cNvSpPr/>
            <p:nvPr/>
          </p:nvSpPr>
          <p:spPr>
            <a:xfrm>
              <a:off x="817546" y="4811341"/>
              <a:ext cx="5256584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Geolocation</a:t>
              </a:r>
              <a:r>
                <a:rPr lang="ko-KR" altLang="en-US" sz="2400" dirty="0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을 이용한 부동산 정보 </a:t>
              </a:r>
              <a:r>
                <a:rPr lang="ko-KR" altLang="en-US" sz="2400" dirty="0" err="1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앱</a:t>
              </a:r>
              <a:endParaRPr lang="en-US" altLang="ko-KR" sz="2400" dirty="0"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  <a:p>
              <a:r>
                <a:rPr lang="en-US" altLang="ko-KR" sz="1600" dirty="0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(https://www.dabangapp.com/)</a:t>
              </a:r>
              <a:endParaRPr lang="ko-KR" altLang="en-US" sz="4400" dirty="0"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0416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AE6FBF-5233-C615-4A6B-E522A2AD1B78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자바스크립트로 할 수 있는 것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(2)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CA45F-10B2-1B01-D307-97DFA0EAFBF9}"/>
              </a:ext>
            </a:extLst>
          </p:cNvPr>
          <p:cNvSpPr/>
          <p:nvPr/>
        </p:nvSpPr>
        <p:spPr>
          <a:xfrm>
            <a:off x="3575720" y="5163428"/>
            <a:ext cx="52565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HTML5 </a:t>
            </a:r>
            <a:r>
              <a:rPr lang="en-US" altLang="ko-KR" sz="2400" dirty="0" err="1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Canvas를</a:t>
            </a:r>
            <a:r>
              <a:rPr lang="en-US" altLang="ko-KR" sz="24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 </a:t>
            </a:r>
            <a:r>
              <a:rPr lang="en-US" altLang="ko-KR" sz="2400" dirty="0" err="1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이용한</a:t>
            </a:r>
            <a:r>
              <a:rPr lang="en-US" altLang="ko-KR" sz="24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 </a:t>
            </a:r>
            <a:r>
              <a:rPr lang="en-US" altLang="ko-KR" sz="2400" dirty="0" err="1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게임</a:t>
            </a:r>
            <a:r>
              <a:rPr lang="en-US" altLang="ko-KR" sz="24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 앱</a:t>
            </a:r>
          </a:p>
          <a:p>
            <a:r>
              <a:rPr lang="en-US" altLang="ko-KR" sz="16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(http://swoop.playcanvas.com/)</a:t>
            </a:r>
            <a:endParaRPr lang="ko-KR" altLang="en-US" sz="2800" dirty="0"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3E3D99-CD19-6AD7-D3B6-56D181FC5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0" y="1489552"/>
            <a:ext cx="5040560" cy="363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52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AE6FBF-5233-C615-4A6B-E522A2AD1B78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자바스크립트로 무엇을 할 수 있을까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E1FD5-6C8B-E316-AE59-AA44366D6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/>
              <a:t>Do it! </a:t>
            </a:r>
            <a:r>
              <a:rPr lang="ko-KR" altLang="en-US"/>
              <a:t>자바스크립트 입문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285331-6EE1-BF8F-F05C-262BF6FB3A1B}"/>
              </a:ext>
            </a:extLst>
          </p:cNvPr>
          <p:cNvSpPr txBox="1"/>
          <p:nvPr/>
        </p:nvSpPr>
        <p:spPr>
          <a:xfrm>
            <a:off x="895004" y="1745039"/>
            <a:ext cx="376256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웹 사이트를 동적으로 만들 수 있다</a:t>
            </a:r>
            <a:r>
              <a:rPr kumimoji="1" lang="en-US" altLang="ko-KR" b="1" dirty="0"/>
              <a:t>.</a:t>
            </a:r>
          </a:p>
          <a:p>
            <a:endParaRPr kumimoji="1" lang="en-US" altLang="ko-KR" b="1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369366-849C-408B-8A08-32CBB303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4278"/>
            <a:ext cx="5637955" cy="30764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C4B752E-DE54-190A-3D0F-8E2C89ABA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271" y="2284277"/>
            <a:ext cx="5689047" cy="307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30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AE6FBF-5233-C615-4A6B-E522A2AD1B78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자바스크립트로 무엇을 할 수 있을까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0E9122-140B-C605-440B-D5917E2CE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kumimoji="1" lang="en-US" altLang="ko-KR"/>
              <a:t>(</a:t>
            </a:r>
            <a:r>
              <a:rPr kumimoji="1" lang="ko-KR" altLang="en-US"/>
              <a:t>웹 프로그래밍을 위한</a:t>
            </a:r>
            <a:r>
              <a:rPr kumimoji="1" lang="en-US" altLang="ko-KR"/>
              <a:t>) </a:t>
            </a:r>
            <a:r>
              <a:rPr kumimoji="1" lang="ko-KR" altLang="en-US"/>
              <a:t>자바스크립트 기본편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97C0BD-FA0D-91EE-34DB-8D4E0B78F534}"/>
              </a:ext>
            </a:extLst>
          </p:cNvPr>
          <p:cNvSpPr txBox="1"/>
          <p:nvPr/>
        </p:nvSpPr>
        <p:spPr>
          <a:xfrm>
            <a:off x="838200" y="1770056"/>
            <a:ext cx="54361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웹 브라우저에서 실행되는 프로그램을 만들 수 있다</a:t>
            </a:r>
            <a:r>
              <a:rPr kumimoji="1" lang="en-US" altLang="ko-KR" b="1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80897C-EC7D-1C65-4C74-46007A4DC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34024"/>
            <a:ext cx="5327576" cy="28863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1014619-AF18-DB42-A0B9-B0F968F1A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742" y="2334024"/>
            <a:ext cx="4517238" cy="310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622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AE6FBF-5233-C615-4A6B-E522A2AD1B78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자바스크립트의 인기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5B786F1-9679-76BC-87DD-FA7D2C67F16B}"/>
              </a:ext>
            </a:extLst>
          </p:cNvPr>
          <p:cNvSpPr/>
          <p:nvPr/>
        </p:nvSpPr>
        <p:spPr>
          <a:xfrm>
            <a:off x="2621868" y="4869160"/>
            <a:ext cx="52565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TIOBE </a:t>
            </a:r>
            <a:r>
              <a:rPr lang="ko-KR" altLang="en-US" sz="24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프로그래밍 언어 사용률 순위</a:t>
            </a:r>
            <a:endParaRPr lang="en-US" altLang="ko-KR" sz="2400" dirty="0"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en-US" altLang="ko-KR" sz="16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(https://www.tiobe.com/tiobe-index/)</a:t>
            </a:r>
            <a:endParaRPr lang="ko-KR" altLang="en-US" sz="2800" dirty="0"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D006A7-7BD0-81C6-CE3F-A2F9F0EF26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90"/>
          <a:stretch/>
        </p:blipFill>
        <p:spPr>
          <a:xfrm>
            <a:off x="2621868" y="1765468"/>
            <a:ext cx="6948264" cy="303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946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AE6FBF-5233-C615-4A6B-E522A2AD1B78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자바스크립트의 활용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(1)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텍스트 개체 틀 8">
            <a:extLst>
              <a:ext uri="{FF2B5EF4-FFF2-40B4-BE49-F238E27FC236}">
                <a16:creationId xmlns:a16="http://schemas.microsoft.com/office/drawing/2014/main" id="{56E52CA9-0522-A118-86E8-E6C14A686758}"/>
              </a:ext>
            </a:extLst>
          </p:cNvPr>
          <p:cNvSpPr txBox="1">
            <a:spLocks/>
          </p:cNvSpPr>
          <p:nvPr/>
        </p:nvSpPr>
        <p:spPr>
          <a:xfrm>
            <a:off x="497901" y="1147022"/>
            <a:ext cx="11281052" cy="52566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자바스크립트</a:t>
            </a:r>
            <a:r>
              <a:rPr lang="en-US" altLang="ko-KR"/>
              <a:t>(JavaScript)</a:t>
            </a:r>
            <a:r>
              <a:rPr lang="ko-KR" altLang="en-US"/>
              <a:t>는 웹 브라우저에서 사용하는 프로그래밍 언어</a:t>
            </a:r>
            <a:endParaRPr lang="en-US" altLang="ko-KR"/>
          </a:p>
          <a:p>
            <a:r>
              <a:rPr lang="ko-KR" altLang="en-US"/>
              <a:t>자바스크립트로 할 수 있는 것들</a:t>
            </a:r>
            <a:endParaRPr lang="en-US" altLang="ko-KR"/>
          </a:p>
          <a:p>
            <a:pPr lvl="1"/>
            <a:r>
              <a:rPr lang="ko-KR" altLang="en-US"/>
              <a:t>웹 클라이언트 애플리케이션 개발</a:t>
            </a:r>
            <a:endParaRPr lang="en-US" altLang="ko-KR"/>
          </a:p>
          <a:p>
            <a:pPr lvl="2"/>
            <a:r>
              <a:rPr lang="ko-KR" altLang="en-US"/>
              <a:t>초기의 웹은 변하지 않는 정적인 글자로 이뤄진 커다란 책 → 자바스크립트가 나오며 웹 문서의 내용을 동적으로 바꾸거나 사용자의 마우스 클릭과 같은 이벤트 처리가 가능</a:t>
            </a:r>
            <a:endParaRPr lang="en-US" altLang="ko-KR"/>
          </a:p>
          <a:p>
            <a:pPr lvl="1"/>
            <a:r>
              <a:rPr lang="ko-KR" altLang="en-US"/>
              <a:t>웹 서버 애플리케이션 개발</a:t>
            </a:r>
            <a:endParaRPr lang="en-US" altLang="ko-KR"/>
          </a:p>
          <a:p>
            <a:pPr lvl="2"/>
            <a:r>
              <a:rPr lang="ko-KR" altLang="en-US" sz="1800">
                <a:solidFill>
                  <a:srgbClr val="000000"/>
                </a:solidFill>
                <a:latin typeface="YoonV YoonMyungjo100Std_OTF"/>
              </a:rPr>
              <a:t>기존 웹 개발에는 </a:t>
            </a:r>
            <a:r>
              <a:rPr lang="en-US" altLang="ko-KR" sz="1800">
                <a:solidFill>
                  <a:srgbClr val="000000"/>
                </a:solidFill>
                <a:latin typeface="YoonV YoonMyungjo100Std_OTF"/>
              </a:rPr>
              <a:t>2 </a:t>
            </a:r>
            <a:r>
              <a:rPr lang="ko-KR" altLang="en-US" sz="1800">
                <a:solidFill>
                  <a:srgbClr val="000000"/>
                </a:solidFill>
                <a:latin typeface="YoonV YoonMyungjo100Std_OTF"/>
              </a:rPr>
              <a:t>가지 이상의 프로그래밍 언어가 필요</a:t>
            </a:r>
            <a:endParaRPr lang="en-US" altLang="ko-KR" sz="1800">
              <a:solidFill>
                <a:srgbClr val="000000"/>
              </a:solidFill>
              <a:latin typeface="YoonV YoonMyungjo100Std_OTF"/>
            </a:endParaRPr>
          </a:p>
          <a:p>
            <a:pPr lvl="3"/>
            <a:r>
              <a:rPr lang="ko-KR" altLang="en-US" sz="1600">
                <a:solidFill>
                  <a:srgbClr val="000000"/>
                </a:solidFill>
                <a:latin typeface="YoonV YoonMyungjo100Std_OTF"/>
              </a:rPr>
              <a:t>웹 클라이언트 애플리케이션을 자바스크립트로 개발하고</a:t>
            </a:r>
            <a:r>
              <a:rPr lang="en-US" altLang="ko-KR" sz="1600">
                <a:solidFill>
                  <a:srgbClr val="000000"/>
                </a:solidFill>
                <a:latin typeface="YoonV YoonMyungjo100Std_OTF"/>
              </a:rPr>
              <a:t>, </a:t>
            </a:r>
            <a:r>
              <a:rPr lang="ko-KR" altLang="en-US" sz="1600">
                <a:solidFill>
                  <a:srgbClr val="000000"/>
                </a:solidFill>
                <a:latin typeface="YoonV YoonMyungjo100Std_OTF"/>
              </a:rPr>
              <a:t>웹 서버 애플리케이션은 </a:t>
            </a:r>
            <a:r>
              <a:rPr lang="en-US" altLang="ko-KR" sz="1600">
                <a:solidFill>
                  <a:srgbClr val="000000"/>
                </a:solidFill>
                <a:latin typeface="ITC Garamond Std Lt"/>
              </a:rPr>
              <a:t>C</a:t>
            </a:r>
            <a:r>
              <a:rPr lang="en-US" altLang="ko-KR" sz="1600">
                <a:solidFill>
                  <a:srgbClr val="000000"/>
                </a:solidFill>
                <a:latin typeface="YoonV YoonMyungjo100Std_OTF"/>
              </a:rPr>
              <a:t>#, </a:t>
            </a:r>
            <a:r>
              <a:rPr lang="ko-KR" altLang="en-US" sz="1600">
                <a:solidFill>
                  <a:srgbClr val="000000"/>
                </a:solidFill>
                <a:latin typeface="YoonV YoonMyungjo100Std_OTF"/>
              </a:rPr>
              <a:t>자바</a:t>
            </a:r>
            <a:r>
              <a:rPr lang="en-US" altLang="ko-KR" sz="1600">
                <a:solidFill>
                  <a:srgbClr val="000000"/>
                </a:solidFill>
                <a:latin typeface="YoonV YoonMyungjo100Std_OTF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ITC Garamond Std Lt"/>
              </a:rPr>
              <a:t>Java)</a:t>
            </a:r>
            <a:r>
              <a:rPr lang="en-US" altLang="ko-KR" sz="1600">
                <a:solidFill>
                  <a:srgbClr val="000000"/>
                </a:solidFill>
                <a:latin typeface="YoonV YoonMyungjo100Std_OTF"/>
              </a:rPr>
              <a:t>, </a:t>
            </a:r>
            <a:r>
              <a:rPr lang="ko-KR" altLang="en-US" sz="1600">
                <a:solidFill>
                  <a:srgbClr val="000000"/>
                </a:solidFill>
                <a:latin typeface="YoonV YoonMyungjo100Std_OTF"/>
              </a:rPr>
              <a:t>루비</a:t>
            </a:r>
            <a:r>
              <a:rPr lang="en-US" altLang="ko-KR" sz="1600">
                <a:solidFill>
                  <a:srgbClr val="000000"/>
                </a:solidFill>
                <a:latin typeface="YoonV YoonMyungjo100Std_OTF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ITC Garamond Std Lt"/>
              </a:rPr>
              <a:t>Ruby)</a:t>
            </a:r>
            <a:r>
              <a:rPr lang="en-US" altLang="ko-KR" sz="1600">
                <a:solidFill>
                  <a:srgbClr val="000000"/>
                </a:solidFill>
                <a:latin typeface="YoonV YoonMyungjo100Std_OTF"/>
              </a:rPr>
              <a:t>, </a:t>
            </a:r>
            <a:r>
              <a:rPr lang="ko-KR" altLang="en-US" sz="1600">
                <a:solidFill>
                  <a:srgbClr val="000000"/>
                </a:solidFill>
                <a:latin typeface="YoonV YoonMyungjo100Std_OTF"/>
              </a:rPr>
              <a:t>파이썬</a:t>
            </a:r>
            <a:r>
              <a:rPr lang="en-US" altLang="ko-KR" sz="1600">
                <a:solidFill>
                  <a:srgbClr val="000000"/>
                </a:solidFill>
                <a:latin typeface="YoonV YoonMyungjo100Std_OTF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ITC Garamond Std Lt"/>
              </a:rPr>
              <a:t>Python) </a:t>
            </a:r>
            <a:r>
              <a:rPr lang="ko-KR" altLang="en-US" sz="1600">
                <a:solidFill>
                  <a:srgbClr val="000000"/>
                </a:solidFill>
                <a:latin typeface="YoonV YoonMyungjo100Std_OTF"/>
              </a:rPr>
              <a:t>등</a:t>
            </a:r>
            <a:endParaRPr lang="en-US" altLang="ko-KR" sz="1600">
              <a:solidFill>
                <a:srgbClr val="000000"/>
              </a:solidFill>
              <a:latin typeface="YoonV YoonMyungjo100Std_OTF"/>
            </a:endParaRPr>
          </a:p>
          <a:p>
            <a:pPr lvl="2"/>
            <a:r>
              <a:rPr lang="en-US" altLang="ko-KR" sz="1800">
                <a:solidFill>
                  <a:srgbClr val="000000"/>
                </a:solidFill>
                <a:latin typeface="ITC Garamond Std Lt"/>
              </a:rPr>
              <a:t>2009</a:t>
            </a:r>
            <a:r>
              <a:rPr lang="ko-KR" altLang="en-US" sz="1800">
                <a:solidFill>
                  <a:srgbClr val="000000"/>
                </a:solidFill>
                <a:latin typeface="YoonV YoonMyungjo100Std_OTF"/>
              </a:rPr>
              <a:t>년에 </a:t>
            </a:r>
            <a:r>
              <a:rPr lang="en-US" altLang="ko-KR" sz="1800">
                <a:solidFill>
                  <a:srgbClr val="000000"/>
                </a:solidFill>
                <a:latin typeface="ITC Garamond Std Lt"/>
              </a:rPr>
              <a:t>Node</a:t>
            </a:r>
            <a:r>
              <a:rPr lang="en-US" altLang="ko-KR" sz="1800">
                <a:solidFill>
                  <a:srgbClr val="000000"/>
                </a:solidFill>
                <a:latin typeface="YoonV YoonMyungjo100Std_OTF"/>
              </a:rPr>
              <a:t>.</a:t>
            </a:r>
            <a:r>
              <a:rPr lang="en-US" altLang="ko-KR" sz="1800">
                <a:solidFill>
                  <a:srgbClr val="000000"/>
                </a:solidFill>
                <a:latin typeface="ITC Garamond Std Lt"/>
              </a:rPr>
              <a:t>js</a:t>
            </a:r>
            <a:r>
              <a:rPr lang="ko-KR" altLang="en-US" sz="1800">
                <a:solidFill>
                  <a:srgbClr val="000000"/>
                </a:solidFill>
                <a:latin typeface="YoonV YoonMyungjo100Std_OTF"/>
              </a:rPr>
              <a:t>가 등장하면서 자바스크립트만으로  웹 서버 애플리케이션 개발이 가능해짐</a:t>
            </a:r>
            <a:endParaRPr lang="en-US" altLang="ko-KR" sz="1800">
              <a:solidFill>
                <a:srgbClr val="000000"/>
              </a:solidFill>
              <a:latin typeface="YoonV YoonMyungjo100Std_OTF"/>
            </a:endParaRPr>
          </a:p>
          <a:p>
            <a:pPr lvl="2"/>
            <a:r>
              <a:rPr lang="en-US" altLang="ko-KR" sz="1800">
                <a:solidFill>
                  <a:srgbClr val="000000"/>
                </a:solidFill>
                <a:latin typeface="ITC Garamond Std Lt"/>
              </a:rPr>
              <a:t>Node</a:t>
            </a:r>
            <a:r>
              <a:rPr lang="en-US" altLang="ko-KR" sz="1800">
                <a:solidFill>
                  <a:srgbClr val="000000"/>
                </a:solidFill>
                <a:latin typeface="YoonV YoonMyungjo100Std_OTF"/>
              </a:rPr>
              <a:t>.</a:t>
            </a:r>
            <a:r>
              <a:rPr lang="en-US" altLang="ko-KR" sz="1800">
                <a:solidFill>
                  <a:srgbClr val="000000"/>
                </a:solidFill>
                <a:latin typeface="ITC Garamond Std Lt"/>
              </a:rPr>
              <a:t>js</a:t>
            </a:r>
            <a:r>
              <a:rPr lang="ko-KR" altLang="en-US" sz="1800">
                <a:solidFill>
                  <a:srgbClr val="000000"/>
                </a:solidFill>
                <a:latin typeface="YoonV YoonMyungjo100Std_OTF"/>
              </a:rPr>
              <a:t>의 장단점</a:t>
            </a:r>
            <a:endParaRPr lang="en-US" altLang="ko-KR" sz="1800">
              <a:solidFill>
                <a:srgbClr val="000000"/>
              </a:solidFill>
              <a:latin typeface="YoonV YoonMyungjo100Std_OTF"/>
            </a:endParaRPr>
          </a:p>
          <a:p>
            <a:pPr lvl="3"/>
            <a:r>
              <a:rPr lang="ko-KR" altLang="en-US" sz="1600"/>
              <a:t>웹 서버 애플리케이션을 개발할 때 꼭 필요한 간단한 모듈만 제공하므로 데이터 처리와 예외 처리 등이 조금 복잡</a:t>
            </a:r>
            <a:endParaRPr lang="en-US" altLang="ko-KR" sz="1600"/>
          </a:p>
          <a:p>
            <a:pPr lvl="3"/>
            <a:r>
              <a:rPr lang="ko-KR" altLang="en-US" sz="1600"/>
              <a:t>빠른 속도로 서버 구매 비용과 유지 비용이 </a:t>
            </a:r>
            <a:r>
              <a:rPr lang="en-US" altLang="ko-KR" sz="1600"/>
              <a:t>1/10 </a:t>
            </a:r>
            <a:r>
              <a:rPr lang="ko-KR" altLang="en-US" sz="1600"/>
              <a:t>수준</a:t>
            </a:r>
            <a:endParaRPr lang="en-US" altLang="ko-KR" sz="1600"/>
          </a:p>
          <a:p>
            <a:pPr lvl="3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35620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1678</Words>
  <Application>Microsoft Office PowerPoint</Application>
  <PresentationFormat>와이드스크린</PresentationFormat>
  <Paragraphs>195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8" baseType="lpstr">
      <vt:lpstr>ITC Garamond Std Lt</vt:lpstr>
      <vt:lpstr>KoPubWorld돋움체 Bold</vt:lpstr>
      <vt:lpstr>Tmon몬소리OTF Black</vt:lpstr>
      <vt:lpstr>YoonV YoonMyungjo100Std_OTF</vt:lpstr>
      <vt:lpstr>나눔고딕</vt:lpstr>
      <vt:lpstr>나눔고딕 ExtraBold</vt:lpstr>
      <vt:lpstr>맑은 고딕</vt:lpstr>
      <vt:lpstr>시스템 서체</vt:lpstr>
      <vt:lpstr>한컴산뜻돋움</vt:lpstr>
      <vt:lpstr>휴먼아미체</vt:lpstr>
      <vt:lpstr>Arial</vt:lpstr>
      <vt:lpstr>Wingdings</vt:lpstr>
      <vt:lpstr>Office 테마</vt:lpstr>
      <vt:lpstr>PowerPoint 프레젠테이션</vt:lpstr>
      <vt:lpstr>01[HTML+CSS+ JAVASCRIPT] 처음 만나는  자바스크립트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02[HTML+CSS+ JAVASCRIPT] 자바스크립트 특징</vt:lpstr>
      <vt:lpstr>PowerPoint 프레젠테이션</vt:lpstr>
      <vt:lpstr>PowerPoint 프레젠테이션</vt:lpstr>
      <vt:lpstr>자바스크립트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02[HTML+CSS+ JAVASCRIPT] 웹개발과 자바스크립트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호진</dc:creator>
  <cp:lastModifiedBy>이 호진</cp:lastModifiedBy>
  <cp:revision>33</cp:revision>
  <dcterms:created xsi:type="dcterms:W3CDTF">2023-02-26T07:55:58Z</dcterms:created>
  <dcterms:modified xsi:type="dcterms:W3CDTF">2023-05-20T07:19:36Z</dcterms:modified>
</cp:coreProperties>
</file>